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91" r:id="rId27"/>
    <p:sldId id="292" r:id="rId28"/>
    <p:sldId id="293" r:id="rId29"/>
    <p:sldId id="294" r:id="rId30"/>
    <p:sldId id="281" r:id="rId31"/>
    <p:sldId id="295" r:id="rId32"/>
    <p:sldId id="282" r:id="rId33"/>
    <p:sldId id="283" r:id="rId34"/>
    <p:sldId id="285" r:id="rId35"/>
    <p:sldId id="284" r:id="rId36"/>
    <p:sldId id="286" r:id="rId37"/>
    <p:sldId id="296" r:id="rId38"/>
    <p:sldId id="297" r:id="rId39"/>
    <p:sldId id="298" r:id="rId40"/>
    <p:sldId id="288" r:id="rId41"/>
    <p:sldId id="287" r:id="rId42"/>
    <p:sldId id="289" r:id="rId43"/>
    <p:sldId id="290" r:id="rId44"/>
    <p:sldId id="299" r:id="rId45"/>
  </p:sldIdLst>
  <p:sldSz cx="12192000" cy="6858000"/>
  <p:notesSz cx="6858000" cy="9144000"/>
  <p:defaultTextStyle>
    <a:defPPr>
      <a:defRPr lang="en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6" userDrawn="1">
          <p15:clr>
            <a:srgbClr val="A4A3A4"/>
          </p15:clr>
        </p15:guide>
        <p15:guide id="2" pos="438" userDrawn="1">
          <p15:clr>
            <a:srgbClr val="A4A3A4"/>
          </p15:clr>
        </p15:guide>
        <p15:guide id="3" pos="7242" userDrawn="1">
          <p15:clr>
            <a:srgbClr val="A4A3A4"/>
          </p15:clr>
        </p15:guide>
        <p15:guide id="4" orient="horz" pos="3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5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94"/>
  </p:normalViewPr>
  <p:slideViewPr>
    <p:cSldViewPr snapToGrid="0" snapToObjects="1">
      <p:cViewPr varScale="1">
        <p:scale>
          <a:sx n="117" d="100"/>
          <a:sy n="117" d="100"/>
        </p:scale>
        <p:origin x="264" y="168"/>
      </p:cViewPr>
      <p:guideLst>
        <p:guide orient="horz" pos="346"/>
        <p:guide pos="438"/>
        <p:guide pos="7242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/Users\mateusjbarbosa\Documents\Desenvolvimento\Repos\fai.etanois.docs\docs\projeto-final\pesquisas\pesquisa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/Users\mateusjbarbosa\Documents\Desenvolvimento\Repos\fai.etanois.docs\docs\projeto-final\pesquisas\pesquisa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pt-BR" b="1">
                <a:solidFill>
                  <a:schemeClr val="tx1"/>
                </a:solidFill>
              </a:rPr>
              <a:t>Preços da Gasolina Comum</a:t>
            </a:r>
            <a:r>
              <a:rPr lang="pt-BR" b="1" baseline="0">
                <a:solidFill>
                  <a:schemeClr val="tx1"/>
                </a:solidFill>
              </a:rPr>
              <a:t> em Santa Rita do Sapucaí-MG entre 06/01/2020 e 06/03/2020</a:t>
            </a:r>
            <a:endParaRPr lang="pt-BR" b="1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'Pesquisa #01 - Preços'!$B$6</c:f>
              <c:strCache>
                <c:ptCount val="1"/>
                <c:pt idx="0">
                  <c:v>Avenida II (Branca)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'Pesquisa #01 - Preços'!$C$5:$Q$5</c:f>
              <c:numCache>
                <c:formatCode>m/d/yy</c:formatCode>
                <c:ptCount val="15"/>
                <c:pt idx="0">
                  <c:v>43836</c:v>
                </c:pt>
                <c:pt idx="1">
                  <c:v>43837</c:v>
                </c:pt>
                <c:pt idx="2">
                  <c:v>43839</c:v>
                </c:pt>
                <c:pt idx="3">
                  <c:v>43840</c:v>
                </c:pt>
                <c:pt idx="4">
                  <c:v>43844</c:v>
                </c:pt>
                <c:pt idx="5">
                  <c:v>43845</c:v>
                </c:pt>
                <c:pt idx="6">
                  <c:v>43851</c:v>
                </c:pt>
                <c:pt idx="7">
                  <c:v>43864</c:v>
                </c:pt>
                <c:pt idx="8">
                  <c:v>43871</c:v>
                </c:pt>
                <c:pt idx="9">
                  <c:v>43873</c:v>
                </c:pt>
                <c:pt idx="10">
                  <c:v>43874</c:v>
                </c:pt>
                <c:pt idx="11">
                  <c:v>43882</c:v>
                </c:pt>
                <c:pt idx="12">
                  <c:v>43889</c:v>
                </c:pt>
                <c:pt idx="13">
                  <c:v>43894</c:v>
                </c:pt>
                <c:pt idx="14">
                  <c:v>43896</c:v>
                </c:pt>
              </c:numCache>
            </c:numRef>
          </c:cat>
          <c:val>
            <c:numRef>
              <c:f>'Pesquisa #01 - Preços'!$C$6:$Q$6</c:f>
              <c:numCache>
                <c:formatCode>_-"R$"\ * #,##0.000_-;\-"R$"\ * #,##0.000_-;_-"R$"\ * "-"??_-;_-@_-</c:formatCode>
                <c:ptCount val="15"/>
                <c:pt idx="0">
                  <c:v>4.859</c:v>
                </c:pt>
                <c:pt idx="1">
                  <c:v>4.859</c:v>
                </c:pt>
                <c:pt idx="2">
                  <c:v>4.859</c:v>
                </c:pt>
                <c:pt idx="3">
                  <c:v>4.859</c:v>
                </c:pt>
                <c:pt idx="4">
                  <c:v>4.859</c:v>
                </c:pt>
                <c:pt idx="5">
                  <c:v>4.859</c:v>
                </c:pt>
                <c:pt idx="6">
                  <c:v>4.859</c:v>
                </c:pt>
                <c:pt idx="7">
                  <c:v>4.859</c:v>
                </c:pt>
                <c:pt idx="8">
                  <c:v>4.859</c:v>
                </c:pt>
                <c:pt idx="9">
                  <c:v>4.859</c:v>
                </c:pt>
                <c:pt idx="10">
                  <c:v>4.859</c:v>
                </c:pt>
                <c:pt idx="11">
                  <c:v>4.859</c:v>
                </c:pt>
                <c:pt idx="12">
                  <c:v>4.859</c:v>
                </c:pt>
                <c:pt idx="13">
                  <c:v>4.859</c:v>
                </c:pt>
                <c:pt idx="14">
                  <c:v>4.859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121-3A40-8E94-AC41A83C083F}"/>
            </c:ext>
          </c:extLst>
        </c:ser>
        <c:ser>
          <c:idx val="1"/>
          <c:order val="1"/>
          <c:tx>
            <c:strRef>
              <c:f>'Pesquisa #01 - Preços'!$B$7</c:f>
              <c:strCache>
                <c:ptCount val="1"/>
                <c:pt idx="0">
                  <c:v>Brusamolin (BR)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'Pesquisa #01 - Preços'!$C$5:$Q$5</c:f>
              <c:numCache>
                <c:formatCode>m/d/yy</c:formatCode>
                <c:ptCount val="15"/>
                <c:pt idx="0">
                  <c:v>43836</c:v>
                </c:pt>
                <c:pt idx="1">
                  <c:v>43837</c:v>
                </c:pt>
                <c:pt idx="2">
                  <c:v>43839</c:v>
                </c:pt>
                <c:pt idx="3">
                  <c:v>43840</c:v>
                </c:pt>
                <c:pt idx="4">
                  <c:v>43844</c:v>
                </c:pt>
                <c:pt idx="5">
                  <c:v>43845</c:v>
                </c:pt>
                <c:pt idx="6">
                  <c:v>43851</c:v>
                </c:pt>
                <c:pt idx="7">
                  <c:v>43864</c:v>
                </c:pt>
                <c:pt idx="8">
                  <c:v>43871</c:v>
                </c:pt>
                <c:pt idx="9">
                  <c:v>43873</c:v>
                </c:pt>
                <c:pt idx="10">
                  <c:v>43874</c:v>
                </c:pt>
                <c:pt idx="11">
                  <c:v>43882</c:v>
                </c:pt>
                <c:pt idx="12">
                  <c:v>43889</c:v>
                </c:pt>
                <c:pt idx="13">
                  <c:v>43894</c:v>
                </c:pt>
                <c:pt idx="14">
                  <c:v>43896</c:v>
                </c:pt>
              </c:numCache>
            </c:numRef>
          </c:cat>
          <c:val>
            <c:numRef>
              <c:f>'Pesquisa #01 - Preços'!$C$7:$Q$7</c:f>
              <c:numCache>
                <c:formatCode>_-"R$"\ * #,##0.000_-;\-"R$"\ * #,##0.000_-;_-"R$"\ * "-"??_-;_-@_-</c:formatCode>
                <c:ptCount val="15"/>
                <c:pt idx="1">
                  <c:v>5.0890000000000004</c:v>
                </c:pt>
                <c:pt idx="2">
                  <c:v>5.0890000000000004</c:v>
                </c:pt>
                <c:pt idx="3">
                  <c:v>5.0890000000000004</c:v>
                </c:pt>
                <c:pt idx="4">
                  <c:v>5.1589999999999945</c:v>
                </c:pt>
                <c:pt idx="5">
                  <c:v>5.1589999999999945</c:v>
                </c:pt>
                <c:pt idx="6">
                  <c:v>5.1589999999999945</c:v>
                </c:pt>
                <c:pt idx="7">
                  <c:v>5.1589999999999945</c:v>
                </c:pt>
                <c:pt idx="8">
                  <c:v>5.1589999999999945</c:v>
                </c:pt>
                <c:pt idx="9">
                  <c:v>5.1589999999999945</c:v>
                </c:pt>
                <c:pt idx="10">
                  <c:v>5.0789999999999997</c:v>
                </c:pt>
                <c:pt idx="11">
                  <c:v>5.0789999999999997</c:v>
                </c:pt>
                <c:pt idx="12">
                  <c:v>5.0789999999999997</c:v>
                </c:pt>
                <c:pt idx="13">
                  <c:v>5.0789999999999997</c:v>
                </c:pt>
                <c:pt idx="14">
                  <c:v>5.0789999999999997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121-3A40-8E94-AC41A83C083F}"/>
            </c:ext>
          </c:extLst>
        </c:ser>
        <c:ser>
          <c:idx val="2"/>
          <c:order val="2"/>
          <c:tx>
            <c:strRef>
              <c:f>'Pesquisa #01 - Preços'!$B$8</c:f>
              <c:strCache>
                <c:ptCount val="1"/>
                <c:pt idx="0">
                  <c:v>Combo (Branca)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'Pesquisa #01 - Preços'!$C$5:$Q$5</c:f>
              <c:numCache>
                <c:formatCode>m/d/yy</c:formatCode>
                <c:ptCount val="15"/>
                <c:pt idx="0">
                  <c:v>43836</c:v>
                </c:pt>
                <c:pt idx="1">
                  <c:v>43837</c:v>
                </c:pt>
                <c:pt idx="2">
                  <c:v>43839</c:v>
                </c:pt>
                <c:pt idx="3">
                  <c:v>43840</c:v>
                </c:pt>
                <c:pt idx="4">
                  <c:v>43844</c:v>
                </c:pt>
                <c:pt idx="5">
                  <c:v>43845</c:v>
                </c:pt>
                <c:pt idx="6">
                  <c:v>43851</c:v>
                </c:pt>
                <c:pt idx="7">
                  <c:v>43864</c:v>
                </c:pt>
                <c:pt idx="8">
                  <c:v>43871</c:v>
                </c:pt>
                <c:pt idx="9">
                  <c:v>43873</c:v>
                </c:pt>
                <c:pt idx="10">
                  <c:v>43874</c:v>
                </c:pt>
                <c:pt idx="11">
                  <c:v>43882</c:v>
                </c:pt>
                <c:pt idx="12">
                  <c:v>43889</c:v>
                </c:pt>
                <c:pt idx="13">
                  <c:v>43894</c:v>
                </c:pt>
                <c:pt idx="14">
                  <c:v>43896</c:v>
                </c:pt>
              </c:numCache>
            </c:numRef>
          </c:cat>
          <c:val>
            <c:numRef>
              <c:f>'Pesquisa #01 - Preços'!$C$8:$Q$8</c:f>
              <c:numCache>
                <c:formatCode>General</c:formatCode>
                <c:ptCount val="15"/>
                <c:pt idx="3" formatCode="_-&quot;R$&quot;\ * #,##0.000_-;\-&quot;R$&quot;\ * #,##0.000_-;_-&quot;R$&quot;\ * &quot;-&quot;??_-;_-@_-">
                  <c:v>4.9489999999999998</c:v>
                </c:pt>
                <c:pt idx="4" formatCode="_-&quot;R$&quot;\ * #,##0.000_-;\-&quot;R$&quot;\ * #,##0.000_-;_-&quot;R$&quot;\ * &quot;-&quot;??_-;_-@_-">
                  <c:v>4.9489999999999998</c:v>
                </c:pt>
                <c:pt idx="5" formatCode="_-&quot;R$&quot;\ * #,##0.000_-;\-&quot;R$&quot;\ * #,##0.000_-;_-&quot;R$&quot;\ * &quot;-&quot;??_-;_-@_-">
                  <c:v>4.9489999999999998</c:v>
                </c:pt>
                <c:pt idx="6" formatCode="_-&quot;R$&quot;\ * #,##0.000_-;\-&quot;R$&quot;\ * #,##0.000_-;_-&quot;R$&quot;\ * &quot;-&quot;??_-;_-@_-">
                  <c:v>4.9489999999999998</c:v>
                </c:pt>
                <c:pt idx="7" formatCode="_-&quot;R$&quot;\ * #,##0.000_-;\-&quot;R$&quot;\ * #,##0.000_-;_-&quot;R$&quot;\ * &quot;-&quot;??_-;_-@_-">
                  <c:v>4.9489999999999998</c:v>
                </c:pt>
                <c:pt idx="8" formatCode="_-&quot;R$&quot;\ * #,##0.000_-;\-&quot;R$&quot;\ * #,##0.000_-;_-&quot;R$&quot;\ * &quot;-&quot;??_-;_-@_-">
                  <c:v>4.9489999999999998</c:v>
                </c:pt>
                <c:pt idx="9" formatCode="_-&quot;R$&quot;\ * #,##0.000_-;\-&quot;R$&quot;\ * #,##0.000_-;_-&quot;R$&quot;\ * &quot;-&quot;??_-;_-@_-">
                  <c:v>4.9489999999999998</c:v>
                </c:pt>
                <c:pt idx="10" formatCode="_-&quot;R$&quot;\ * #,##0.000_-;\-&quot;R$&quot;\ * #,##0.000_-;_-&quot;R$&quot;\ * &quot;-&quot;??_-;_-@_-">
                  <c:v>4.9489999999999998</c:v>
                </c:pt>
                <c:pt idx="11" formatCode="_-&quot;R$&quot;\ * #,##0.000_-;\-&quot;R$&quot;\ * #,##0.000_-;_-&quot;R$&quot;\ * &quot;-&quot;??_-;_-@_-">
                  <c:v>4.9489999999999998</c:v>
                </c:pt>
                <c:pt idx="12" formatCode="_-&quot;R$&quot;\ * #,##0.000_-;\-&quot;R$&quot;\ * #,##0.000_-;_-&quot;R$&quot;\ * &quot;-&quot;??_-;_-@_-">
                  <c:v>4.9489999999999998</c:v>
                </c:pt>
                <c:pt idx="13" formatCode="_-&quot;R$&quot;\ * #,##0.000_-;\-&quot;R$&quot;\ * #,##0.000_-;_-&quot;R$&quot;\ * &quot;-&quot;??_-;_-@_-">
                  <c:v>4.9489999999999998</c:v>
                </c:pt>
                <c:pt idx="14" formatCode="_-&quot;R$&quot;\ * #,##0.000_-;\-&quot;R$&quot;\ * #,##0.000_-;_-&quot;R$&quot;\ * &quot;-&quot;??_-;_-@_-">
                  <c:v>4.9489999999999998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121-3A40-8E94-AC41A83C083F}"/>
            </c:ext>
          </c:extLst>
        </c:ser>
        <c:ser>
          <c:idx val="3"/>
          <c:order val="3"/>
          <c:tx>
            <c:strRef>
              <c:f>'Pesquisa #01 - Preços'!$B$9</c:f>
              <c:strCache>
                <c:ptCount val="1"/>
                <c:pt idx="0">
                  <c:v>Shell (Shell)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numRef>
              <c:f>'Pesquisa #01 - Preços'!$C$5:$Q$5</c:f>
              <c:numCache>
                <c:formatCode>m/d/yy</c:formatCode>
                <c:ptCount val="15"/>
                <c:pt idx="0">
                  <c:v>43836</c:v>
                </c:pt>
                <c:pt idx="1">
                  <c:v>43837</c:v>
                </c:pt>
                <c:pt idx="2">
                  <c:v>43839</c:v>
                </c:pt>
                <c:pt idx="3">
                  <c:v>43840</c:v>
                </c:pt>
                <c:pt idx="4">
                  <c:v>43844</c:v>
                </c:pt>
                <c:pt idx="5">
                  <c:v>43845</c:v>
                </c:pt>
                <c:pt idx="6">
                  <c:v>43851</c:v>
                </c:pt>
                <c:pt idx="7">
                  <c:v>43864</c:v>
                </c:pt>
                <c:pt idx="8">
                  <c:v>43871</c:v>
                </c:pt>
                <c:pt idx="9">
                  <c:v>43873</c:v>
                </c:pt>
                <c:pt idx="10">
                  <c:v>43874</c:v>
                </c:pt>
                <c:pt idx="11">
                  <c:v>43882</c:v>
                </c:pt>
                <c:pt idx="12">
                  <c:v>43889</c:v>
                </c:pt>
                <c:pt idx="13">
                  <c:v>43894</c:v>
                </c:pt>
                <c:pt idx="14">
                  <c:v>43896</c:v>
                </c:pt>
              </c:numCache>
            </c:numRef>
          </c:cat>
          <c:val>
            <c:numRef>
              <c:f>'Pesquisa #01 - Preços'!$C$9:$Q$9</c:f>
              <c:numCache>
                <c:formatCode>_-"R$"\ * #,##0.000_-;\-"R$"\ * #,##0.000_-;_-"R$"\ * "-"??_-;_-@_-</c:formatCode>
                <c:ptCount val="15"/>
                <c:pt idx="1">
                  <c:v>5.149</c:v>
                </c:pt>
                <c:pt idx="2">
                  <c:v>5.1989999999999945</c:v>
                </c:pt>
                <c:pt idx="3">
                  <c:v>5.1989999999999945</c:v>
                </c:pt>
                <c:pt idx="4">
                  <c:v>5.1989999999999945</c:v>
                </c:pt>
                <c:pt idx="5">
                  <c:v>5.1989999999999945</c:v>
                </c:pt>
                <c:pt idx="6">
                  <c:v>5.149</c:v>
                </c:pt>
                <c:pt idx="7">
                  <c:v>5.149</c:v>
                </c:pt>
                <c:pt idx="8">
                  <c:v>5.149</c:v>
                </c:pt>
                <c:pt idx="9">
                  <c:v>5.0990000000000002</c:v>
                </c:pt>
                <c:pt idx="10">
                  <c:v>5.0990000000000002</c:v>
                </c:pt>
                <c:pt idx="11">
                  <c:v>5.149</c:v>
                </c:pt>
                <c:pt idx="12">
                  <c:v>5.0490000000000004</c:v>
                </c:pt>
                <c:pt idx="13">
                  <c:v>5.0490000000000004</c:v>
                </c:pt>
                <c:pt idx="14">
                  <c:v>5.0490000000000004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9121-3A40-8E94-AC41A83C083F}"/>
            </c:ext>
          </c:extLst>
        </c:ser>
        <c:ser>
          <c:idx val="4"/>
          <c:order val="4"/>
          <c:tx>
            <c:strRef>
              <c:f>'Pesquisa #01 - Preços'!$B$10</c:f>
              <c:strCache>
                <c:ptCount val="1"/>
                <c:pt idx="0">
                  <c:v>Sêda (Branca)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cat>
            <c:numRef>
              <c:f>'Pesquisa #01 - Preços'!$C$5:$Q$5</c:f>
              <c:numCache>
                <c:formatCode>m/d/yy</c:formatCode>
                <c:ptCount val="15"/>
                <c:pt idx="0">
                  <c:v>43836</c:v>
                </c:pt>
                <c:pt idx="1">
                  <c:v>43837</c:v>
                </c:pt>
                <c:pt idx="2">
                  <c:v>43839</c:v>
                </c:pt>
                <c:pt idx="3">
                  <c:v>43840</c:v>
                </c:pt>
                <c:pt idx="4">
                  <c:v>43844</c:v>
                </c:pt>
                <c:pt idx="5">
                  <c:v>43845</c:v>
                </c:pt>
                <c:pt idx="6">
                  <c:v>43851</c:v>
                </c:pt>
                <c:pt idx="7">
                  <c:v>43864</c:v>
                </c:pt>
                <c:pt idx="8">
                  <c:v>43871</c:v>
                </c:pt>
                <c:pt idx="9">
                  <c:v>43873</c:v>
                </c:pt>
                <c:pt idx="10">
                  <c:v>43874</c:v>
                </c:pt>
                <c:pt idx="11">
                  <c:v>43882</c:v>
                </c:pt>
                <c:pt idx="12">
                  <c:v>43889</c:v>
                </c:pt>
                <c:pt idx="13">
                  <c:v>43894</c:v>
                </c:pt>
                <c:pt idx="14">
                  <c:v>43896</c:v>
                </c:pt>
              </c:numCache>
            </c:numRef>
          </c:cat>
          <c:val>
            <c:numRef>
              <c:f>'Pesquisa #01 - Preços'!$C$10:$Q$10</c:f>
              <c:numCache>
                <c:formatCode>General</c:formatCode>
                <c:ptCount val="15"/>
                <c:pt idx="7" formatCode="_-&quot;R$&quot;\ * #,##0.000_-;\-&quot;R$&quot;\ * #,##0.000_-;_-&quot;R$&quot;\ * &quot;-&quot;??_-;_-@_-">
                  <c:v>5.149</c:v>
                </c:pt>
                <c:pt idx="8" formatCode="_-&quot;R$&quot;\ * #,##0.000_-;\-&quot;R$&quot;\ * #,##0.000_-;_-&quot;R$&quot;\ * &quot;-&quot;??_-;_-@_-">
                  <c:v>5.149</c:v>
                </c:pt>
                <c:pt idx="9" formatCode="_-&quot;R$&quot;\ * #,##0.000_-;\-&quot;R$&quot;\ * #,##0.000_-;_-&quot;R$&quot;\ * &quot;-&quot;??_-;_-@_-">
                  <c:v>5.0990000000000002</c:v>
                </c:pt>
                <c:pt idx="10" formatCode="_-&quot;R$&quot;\ * #,##0.000_-;\-&quot;R$&quot;\ * #,##0.000_-;_-&quot;R$&quot;\ * &quot;-&quot;??_-;_-@_-">
                  <c:v>5.0990000000000002</c:v>
                </c:pt>
                <c:pt idx="11" formatCode="_-&quot;R$&quot;\ * #,##0.000_-;\-&quot;R$&quot;\ * #,##0.000_-;_-&quot;R$&quot;\ * &quot;-&quot;??_-;_-@_-">
                  <c:v>5.0990000000000002</c:v>
                </c:pt>
                <c:pt idx="12" formatCode="_-&quot;R$&quot;\ * #,##0.000_-;\-&quot;R$&quot;\ * #,##0.000_-;_-&quot;R$&quot;\ * &quot;-&quot;??_-;_-@_-">
                  <c:v>5.0990000000000002</c:v>
                </c:pt>
                <c:pt idx="13" formatCode="_-&quot;R$&quot;\ * #,##0.000_-;\-&quot;R$&quot;\ * #,##0.000_-;_-&quot;R$&quot;\ * &quot;-&quot;??_-;_-@_-">
                  <c:v>5.0990000000000002</c:v>
                </c:pt>
                <c:pt idx="14" formatCode="_-&quot;R$&quot;\ * #,##0.000_-;\-&quot;R$&quot;\ * #,##0.000_-;_-&quot;R$&quot;\ * &quot;-&quot;??_-;_-@_-">
                  <c:v>5.1989999999999945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9121-3A40-8E94-AC41A83C083F}"/>
            </c:ext>
          </c:extLst>
        </c:ser>
        <c:ser>
          <c:idx val="5"/>
          <c:order val="5"/>
          <c:tx>
            <c:strRef>
              <c:f>'Pesquisa #01 - Preços'!$B$11</c:f>
              <c:strCache>
                <c:ptCount val="1"/>
                <c:pt idx="0">
                  <c:v>Zezão (BR)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numRef>
              <c:f>'Pesquisa #01 - Preços'!$C$5:$Q$5</c:f>
              <c:numCache>
                <c:formatCode>m/d/yy</c:formatCode>
                <c:ptCount val="15"/>
                <c:pt idx="0">
                  <c:v>43836</c:v>
                </c:pt>
                <c:pt idx="1">
                  <c:v>43837</c:v>
                </c:pt>
                <c:pt idx="2">
                  <c:v>43839</c:v>
                </c:pt>
                <c:pt idx="3">
                  <c:v>43840</c:v>
                </c:pt>
                <c:pt idx="4">
                  <c:v>43844</c:v>
                </c:pt>
                <c:pt idx="5">
                  <c:v>43845</c:v>
                </c:pt>
                <c:pt idx="6">
                  <c:v>43851</c:v>
                </c:pt>
                <c:pt idx="7">
                  <c:v>43864</c:v>
                </c:pt>
                <c:pt idx="8">
                  <c:v>43871</c:v>
                </c:pt>
                <c:pt idx="9">
                  <c:v>43873</c:v>
                </c:pt>
                <c:pt idx="10">
                  <c:v>43874</c:v>
                </c:pt>
                <c:pt idx="11">
                  <c:v>43882</c:v>
                </c:pt>
                <c:pt idx="12">
                  <c:v>43889</c:v>
                </c:pt>
                <c:pt idx="13">
                  <c:v>43894</c:v>
                </c:pt>
                <c:pt idx="14">
                  <c:v>43896</c:v>
                </c:pt>
              </c:numCache>
            </c:numRef>
          </c:cat>
          <c:val>
            <c:numRef>
              <c:f>'Pesquisa #01 - Preços'!$C$11:$Q$11</c:f>
              <c:numCache>
                <c:formatCode>_-"R$"\ * #,##0.000_-;\-"R$"\ * #,##0.000_-;_-"R$"\ * "-"??_-;_-@_-</c:formatCode>
                <c:ptCount val="15"/>
                <c:pt idx="0">
                  <c:v>5.1390000000000002</c:v>
                </c:pt>
                <c:pt idx="1">
                  <c:v>5.1390000000000002</c:v>
                </c:pt>
                <c:pt idx="2">
                  <c:v>5.1390000000000002</c:v>
                </c:pt>
                <c:pt idx="3">
                  <c:v>5.1390000000000002</c:v>
                </c:pt>
                <c:pt idx="4">
                  <c:v>5.1390000000000002</c:v>
                </c:pt>
                <c:pt idx="5">
                  <c:v>5.1589999999999945</c:v>
                </c:pt>
                <c:pt idx="6">
                  <c:v>5.1589999999999945</c:v>
                </c:pt>
                <c:pt idx="7">
                  <c:v>5.1589999999999945</c:v>
                </c:pt>
                <c:pt idx="8">
                  <c:v>5.0789999999999997</c:v>
                </c:pt>
                <c:pt idx="9">
                  <c:v>5.0789999999999997</c:v>
                </c:pt>
                <c:pt idx="10">
                  <c:v>5.0789999999999997</c:v>
                </c:pt>
                <c:pt idx="11">
                  <c:v>5.149</c:v>
                </c:pt>
                <c:pt idx="12">
                  <c:v>5.149</c:v>
                </c:pt>
                <c:pt idx="13">
                  <c:v>5.0590000000000002</c:v>
                </c:pt>
                <c:pt idx="14">
                  <c:v>5.0590000000000002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9121-3A40-8E94-AC41A83C08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3617920"/>
        <c:axId val="113620096"/>
      </c:lineChart>
      <c:catAx>
        <c:axId val="113617920"/>
        <c:scaling>
          <c:orientation val="minMax"/>
        </c:scaling>
        <c:delete val="0"/>
        <c:axPos val="b"/>
        <c:numFmt formatCode="m/d/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113620096"/>
        <c:crosses val="autoZero"/>
        <c:auto val="0"/>
        <c:lblAlgn val="ctr"/>
        <c:lblOffset val="100"/>
        <c:noMultiLvlLbl val="0"/>
      </c:catAx>
      <c:valAx>
        <c:axId val="113620096"/>
        <c:scaling>
          <c:orientation val="minMax"/>
          <c:max val="5.2"/>
          <c:min val="4.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-&quot;R$&quot;\ * #,##0.000_-;\-&quot;R$&quot;\ * #,##0.000_-;_-&quot;R$&quot;\ * &quot;-&quot;??_-;_-@_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1136179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BR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B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pt-BR" sz="1400" b="1" i="0" baseline="0">
                <a:solidFill>
                  <a:schemeClr val="tx1"/>
                </a:solidFill>
                <a:effectLst/>
              </a:rPr>
              <a:t>Preços do Etanol em Santa Rita do Sapucaí-MG entre 06/01/2020 e 06/03/2020</a:t>
            </a:r>
            <a:endParaRPr lang="pt-BR" sz="1400" b="1" i="0">
              <a:solidFill>
                <a:schemeClr val="tx1"/>
              </a:solidFill>
              <a:effectLst/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'Pesquisa #01 - Preços'!$B$15</c:f>
              <c:strCache>
                <c:ptCount val="1"/>
                <c:pt idx="0">
                  <c:v>Avenida II (Branca)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'Pesquisa #01 - Preços'!$C$14:$O$14</c:f>
              <c:numCache>
                <c:formatCode>m/d/yy</c:formatCode>
                <c:ptCount val="13"/>
                <c:pt idx="0">
                  <c:v>43836</c:v>
                </c:pt>
                <c:pt idx="1">
                  <c:v>43837</c:v>
                </c:pt>
                <c:pt idx="2">
                  <c:v>43839</c:v>
                </c:pt>
                <c:pt idx="3">
                  <c:v>43840</c:v>
                </c:pt>
                <c:pt idx="4">
                  <c:v>43844</c:v>
                </c:pt>
                <c:pt idx="5">
                  <c:v>43845</c:v>
                </c:pt>
                <c:pt idx="6">
                  <c:v>43864</c:v>
                </c:pt>
                <c:pt idx="7">
                  <c:v>43874</c:v>
                </c:pt>
                <c:pt idx="8">
                  <c:v>43881</c:v>
                </c:pt>
                <c:pt idx="9">
                  <c:v>43882</c:v>
                </c:pt>
                <c:pt idx="10">
                  <c:v>43888</c:v>
                </c:pt>
                <c:pt idx="11">
                  <c:v>43894</c:v>
                </c:pt>
                <c:pt idx="12">
                  <c:v>43896</c:v>
                </c:pt>
              </c:numCache>
            </c:numRef>
          </c:cat>
          <c:val>
            <c:numRef>
              <c:f>'Pesquisa #01 - Preços'!$C$15:$O$15</c:f>
              <c:numCache>
                <c:formatCode>_-"R$"\ * #,##0.000_-;\-"R$"\ * #,##0.000_-;_-"R$"\ * "-"??_-;_-@_-</c:formatCode>
                <c:ptCount val="13"/>
                <c:pt idx="1">
                  <c:v>3.3589999999999987</c:v>
                </c:pt>
                <c:pt idx="2">
                  <c:v>3.3589999999999987</c:v>
                </c:pt>
                <c:pt idx="3">
                  <c:v>3.3589999999999987</c:v>
                </c:pt>
                <c:pt idx="4">
                  <c:v>3.3589999999999987</c:v>
                </c:pt>
                <c:pt idx="5">
                  <c:v>3.3589999999999987</c:v>
                </c:pt>
                <c:pt idx="6">
                  <c:v>3.3589999999999987</c:v>
                </c:pt>
                <c:pt idx="7">
                  <c:v>3.3589999999999987</c:v>
                </c:pt>
                <c:pt idx="8">
                  <c:v>3.3989999999999987</c:v>
                </c:pt>
                <c:pt idx="9">
                  <c:v>3.3989999999999987</c:v>
                </c:pt>
                <c:pt idx="10">
                  <c:v>3.3989999999999987</c:v>
                </c:pt>
                <c:pt idx="11">
                  <c:v>3.3989999999999987</c:v>
                </c:pt>
                <c:pt idx="12">
                  <c:v>3.3989999999999987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841-E84C-939D-41D5903AE797}"/>
            </c:ext>
          </c:extLst>
        </c:ser>
        <c:ser>
          <c:idx val="1"/>
          <c:order val="1"/>
          <c:tx>
            <c:strRef>
              <c:f>'Pesquisa #01 - Preços'!$B$16</c:f>
              <c:strCache>
                <c:ptCount val="1"/>
                <c:pt idx="0">
                  <c:v>Brusamolin (BR)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'Pesquisa #01 - Preços'!$C$14:$O$14</c:f>
              <c:numCache>
                <c:formatCode>m/d/yy</c:formatCode>
                <c:ptCount val="13"/>
                <c:pt idx="0">
                  <c:v>43836</c:v>
                </c:pt>
                <c:pt idx="1">
                  <c:v>43837</c:v>
                </c:pt>
                <c:pt idx="2">
                  <c:v>43839</c:v>
                </c:pt>
                <c:pt idx="3">
                  <c:v>43840</c:v>
                </c:pt>
                <c:pt idx="4">
                  <c:v>43844</c:v>
                </c:pt>
                <c:pt idx="5">
                  <c:v>43845</c:v>
                </c:pt>
                <c:pt idx="6">
                  <c:v>43864</c:v>
                </c:pt>
                <c:pt idx="7">
                  <c:v>43874</c:v>
                </c:pt>
                <c:pt idx="8">
                  <c:v>43881</c:v>
                </c:pt>
                <c:pt idx="9">
                  <c:v>43882</c:v>
                </c:pt>
                <c:pt idx="10">
                  <c:v>43888</c:v>
                </c:pt>
                <c:pt idx="11">
                  <c:v>43894</c:v>
                </c:pt>
                <c:pt idx="12">
                  <c:v>43896</c:v>
                </c:pt>
              </c:numCache>
            </c:numRef>
          </c:cat>
          <c:val>
            <c:numRef>
              <c:f>'Pesquisa #01 - Preços'!$C$16:$O$16</c:f>
              <c:numCache>
                <c:formatCode>_-"R$"\ * #,##0.000_-;\-"R$"\ * #,##0.000_-;_-"R$"\ * "-"??_-;_-@_-</c:formatCode>
                <c:ptCount val="13"/>
                <c:pt idx="1">
                  <c:v>3.4589999999999987</c:v>
                </c:pt>
                <c:pt idx="2">
                  <c:v>3.4589999999999987</c:v>
                </c:pt>
                <c:pt idx="3">
                  <c:v>3.4589999999999987</c:v>
                </c:pt>
                <c:pt idx="4">
                  <c:v>3.5989999999999998</c:v>
                </c:pt>
                <c:pt idx="5">
                  <c:v>3.5989999999999998</c:v>
                </c:pt>
                <c:pt idx="6">
                  <c:v>3.5989999999999998</c:v>
                </c:pt>
                <c:pt idx="7">
                  <c:v>3.669</c:v>
                </c:pt>
                <c:pt idx="8">
                  <c:v>3.669</c:v>
                </c:pt>
                <c:pt idx="9">
                  <c:v>3.669</c:v>
                </c:pt>
                <c:pt idx="10">
                  <c:v>3.669</c:v>
                </c:pt>
                <c:pt idx="11">
                  <c:v>3.669</c:v>
                </c:pt>
                <c:pt idx="12">
                  <c:v>3.669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841-E84C-939D-41D5903AE797}"/>
            </c:ext>
          </c:extLst>
        </c:ser>
        <c:ser>
          <c:idx val="2"/>
          <c:order val="2"/>
          <c:tx>
            <c:strRef>
              <c:f>'Pesquisa #01 - Preços'!$B$17</c:f>
              <c:strCache>
                <c:ptCount val="1"/>
                <c:pt idx="0">
                  <c:v>Combo (Branca)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'Pesquisa #01 - Preços'!$C$14:$O$14</c:f>
              <c:numCache>
                <c:formatCode>m/d/yy</c:formatCode>
                <c:ptCount val="13"/>
                <c:pt idx="0">
                  <c:v>43836</c:v>
                </c:pt>
                <c:pt idx="1">
                  <c:v>43837</c:v>
                </c:pt>
                <c:pt idx="2">
                  <c:v>43839</c:v>
                </c:pt>
                <c:pt idx="3">
                  <c:v>43840</c:v>
                </c:pt>
                <c:pt idx="4">
                  <c:v>43844</c:v>
                </c:pt>
                <c:pt idx="5">
                  <c:v>43845</c:v>
                </c:pt>
                <c:pt idx="6">
                  <c:v>43864</c:v>
                </c:pt>
                <c:pt idx="7">
                  <c:v>43874</c:v>
                </c:pt>
                <c:pt idx="8">
                  <c:v>43881</c:v>
                </c:pt>
                <c:pt idx="9">
                  <c:v>43882</c:v>
                </c:pt>
                <c:pt idx="10">
                  <c:v>43888</c:v>
                </c:pt>
                <c:pt idx="11">
                  <c:v>43894</c:v>
                </c:pt>
                <c:pt idx="12">
                  <c:v>43896</c:v>
                </c:pt>
              </c:numCache>
            </c:numRef>
          </c:cat>
          <c:val>
            <c:numRef>
              <c:f>'Pesquisa #01 - Preços'!$C$17:$O$17</c:f>
              <c:numCache>
                <c:formatCode>General</c:formatCode>
                <c:ptCount val="13"/>
                <c:pt idx="3" formatCode="_-&quot;R$&quot;\ * #,##0.000_-;\-&quot;R$&quot;\ * #,##0.000_-;_-&quot;R$&quot;\ * &quot;-&quot;??_-;_-@_-">
                  <c:v>3.4589999999999987</c:v>
                </c:pt>
                <c:pt idx="4" formatCode="_-&quot;R$&quot;\ * #,##0.000_-;\-&quot;R$&quot;\ * #,##0.000_-;_-&quot;R$&quot;\ * &quot;-&quot;??_-;_-@_-">
                  <c:v>3.3489999999999998</c:v>
                </c:pt>
                <c:pt idx="5" formatCode="_-&quot;R$&quot;\ * #,##0.000_-;\-&quot;R$&quot;\ * #,##0.000_-;_-&quot;R$&quot;\ * &quot;-&quot;??_-;_-@_-">
                  <c:v>3.3489999999999998</c:v>
                </c:pt>
                <c:pt idx="6" formatCode="_-&quot;R$&quot;\ * #,##0.000_-;\-&quot;R$&quot;\ * #,##0.000_-;_-&quot;R$&quot;\ * &quot;-&quot;??_-;_-@_-">
                  <c:v>3.3489999999999998</c:v>
                </c:pt>
                <c:pt idx="7" formatCode="_-&quot;R$&quot;\ * #,##0.000_-;\-&quot;R$&quot;\ * #,##0.000_-;_-&quot;R$&quot;\ * &quot;-&quot;??_-;_-@_-">
                  <c:v>3.3489999999999998</c:v>
                </c:pt>
                <c:pt idx="8" formatCode="_-&quot;R$&quot;\ * #,##0.000_-;\-&quot;R$&quot;\ * #,##0.000_-;_-&quot;R$&quot;\ * &quot;-&quot;??_-;_-@_-">
                  <c:v>3.3489999999999998</c:v>
                </c:pt>
                <c:pt idx="9" formatCode="_-&quot;R$&quot;\ * #,##0.000_-;\-&quot;R$&quot;\ * #,##0.000_-;_-&quot;R$&quot;\ * &quot;-&quot;??_-;_-@_-">
                  <c:v>3.3489999999999998</c:v>
                </c:pt>
                <c:pt idx="10" formatCode="_-&quot;R$&quot;\ * #,##0.000_-;\-&quot;R$&quot;\ * #,##0.000_-;_-&quot;R$&quot;\ * &quot;-&quot;??_-;_-@_-">
                  <c:v>3.3889999999999998</c:v>
                </c:pt>
                <c:pt idx="11" formatCode="_-&quot;R$&quot;\ * #,##0.000_-;\-&quot;R$&quot;\ * #,##0.000_-;_-&quot;R$&quot;\ * &quot;-&quot;??_-;_-@_-">
                  <c:v>3.3889999999999998</c:v>
                </c:pt>
                <c:pt idx="12" formatCode="_-&quot;R$&quot;\ * #,##0.000_-;\-&quot;R$&quot;\ * #,##0.000_-;_-&quot;R$&quot;\ * &quot;-&quot;??_-;_-@_-">
                  <c:v>3.3889999999999998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841-E84C-939D-41D5903AE797}"/>
            </c:ext>
          </c:extLst>
        </c:ser>
        <c:ser>
          <c:idx val="3"/>
          <c:order val="3"/>
          <c:tx>
            <c:strRef>
              <c:f>'Pesquisa #01 - Preços'!$B$18</c:f>
              <c:strCache>
                <c:ptCount val="1"/>
                <c:pt idx="0">
                  <c:v>Shell (Shell)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numRef>
              <c:f>'Pesquisa #01 - Preços'!$C$14:$O$14</c:f>
              <c:numCache>
                <c:formatCode>m/d/yy</c:formatCode>
                <c:ptCount val="13"/>
                <c:pt idx="0">
                  <c:v>43836</c:v>
                </c:pt>
                <c:pt idx="1">
                  <c:v>43837</c:v>
                </c:pt>
                <c:pt idx="2">
                  <c:v>43839</c:v>
                </c:pt>
                <c:pt idx="3">
                  <c:v>43840</c:v>
                </c:pt>
                <c:pt idx="4">
                  <c:v>43844</c:v>
                </c:pt>
                <c:pt idx="5">
                  <c:v>43845</c:v>
                </c:pt>
                <c:pt idx="6">
                  <c:v>43864</c:v>
                </c:pt>
                <c:pt idx="7">
                  <c:v>43874</c:v>
                </c:pt>
                <c:pt idx="8">
                  <c:v>43881</c:v>
                </c:pt>
                <c:pt idx="9">
                  <c:v>43882</c:v>
                </c:pt>
                <c:pt idx="10">
                  <c:v>43888</c:v>
                </c:pt>
                <c:pt idx="11">
                  <c:v>43894</c:v>
                </c:pt>
                <c:pt idx="12">
                  <c:v>43896</c:v>
                </c:pt>
              </c:numCache>
            </c:numRef>
          </c:cat>
          <c:val>
            <c:numRef>
              <c:f>'Pesquisa #01 - Preços'!$C$18:$O$18</c:f>
              <c:numCache>
                <c:formatCode>_-"R$"\ * #,##0.000_-;\-"R$"\ * #,##0.000_-;_-"R$"\ * "-"??_-;_-@_-</c:formatCode>
                <c:ptCount val="13"/>
                <c:pt idx="1">
                  <c:v>3.4989999999999997</c:v>
                </c:pt>
                <c:pt idx="2">
                  <c:v>3.5989999999999998</c:v>
                </c:pt>
                <c:pt idx="3">
                  <c:v>3.5989999999999998</c:v>
                </c:pt>
                <c:pt idx="4">
                  <c:v>3.5989999999999998</c:v>
                </c:pt>
                <c:pt idx="5">
                  <c:v>3.5989999999999998</c:v>
                </c:pt>
                <c:pt idx="6">
                  <c:v>3.5989999999999998</c:v>
                </c:pt>
                <c:pt idx="7">
                  <c:v>3.5989999999999998</c:v>
                </c:pt>
                <c:pt idx="8">
                  <c:v>3.5989999999999998</c:v>
                </c:pt>
                <c:pt idx="9">
                  <c:v>3.5989999999999998</c:v>
                </c:pt>
                <c:pt idx="10">
                  <c:v>3.5989999999999998</c:v>
                </c:pt>
                <c:pt idx="11">
                  <c:v>3.5989999999999998</c:v>
                </c:pt>
                <c:pt idx="12">
                  <c:v>3.5989999999999998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841-E84C-939D-41D5903AE797}"/>
            </c:ext>
          </c:extLst>
        </c:ser>
        <c:ser>
          <c:idx val="4"/>
          <c:order val="4"/>
          <c:tx>
            <c:strRef>
              <c:f>'Pesquisa #01 - Preços'!$B$19</c:f>
              <c:strCache>
                <c:ptCount val="1"/>
                <c:pt idx="0">
                  <c:v>Sêda (Branca)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cat>
            <c:numRef>
              <c:f>'Pesquisa #01 - Preços'!$C$14:$O$14</c:f>
              <c:numCache>
                <c:formatCode>m/d/yy</c:formatCode>
                <c:ptCount val="13"/>
                <c:pt idx="0">
                  <c:v>43836</c:v>
                </c:pt>
                <c:pt idx="1">
                  <c:v>43837</c:v>
                </c:pt>
                <c:pt idx="2">
                  <c:v>43839</c:v>
                </c:pt>
                <c:pt idx="3">
                  <c:v>43840</c:v>
                </c:pt>
                <c:pt idx="4">
                  <c:v>43844</c:v>
                </c:pt>
                <c:pt idx="5">
                  <c:v>43845</c:v>
                </c:pt>
                <c:pt idx="6">
                  <c:v>43864</c:v>
                </c:pt>
                <c:pt idx="7">
                  <c:v>43874</c:v>
                </c:pt>
                <c:pt idx="8">
                  <c:v>43881</c:v>
                </c:pt>
                <c:pt idx="9">
                  <c:v>43882</c:v>
                </c:pt>
                <c:pt idx="10">
                  <c:v>43888</c:v>
                </c:pt>
                <c:pt idx="11">
                  <c:v>43894</c:v>
                </c:pt>
                <c:pt idx="12">
                  <c:v>43896</c:v>
                </c:pt>
              </c:numCache>
            </c:numRef>
          </c:cat>
          <c:val>
            <c:numRef>
              <c:f>'Pesquisa #01 - Preços'!$C$19:$O$19</c:f>
              <c:numCache>
                <c:formatCode>General</c:formatCode>
                <c:ptCount val="13"/>
                <c:pt idx="6" formatCode="_-&quot;R$&quot;\ * #,##0.000_-;\-&quot;R$&quot;\ * #,##0.000_-;_-&quot;R$&quot;\ * &quot;-&quot;??_-;_-@_-">
                  <c:v>3.5989999999999998</c:v>
                </c:pt>
                <c:pt idx="7" formatCode="_-&quot;R$&quot;\ * #,##0.000_-;\-&quot;R$&quot;\ * #,##0.000_-;_-&quot;R$&quot;\ * &quot;-&quot;??_-;_-@_-">
                  <c:v>3.5989999999999998</c:v>
                </c:pt>
                <c:pt idx="8" formatCode="_-&quot;R$&quot;\ * #,##0.000_-;\-&quot;R$&quot;\ * #,##0.000_-;_-&quot;R$&quot;\ * &quot;-&quot;??_-;_-@_-">
                  <c:v>3.5989999999999998</c:v>
                </c:pt>
                <c:pt idx="9" formatCode="_-&quot;R$&quot;\ * #,##0.000_-;\-&quot;R$&quot;\ * #,##0.000_-;_-&quot;R$&quot;\ * &quot;-&quot;??_-;_-@_-">
                  <c:v>3.5989999999999998</c:v>
                </c:pt>
                <c:pt idx="10" formatCode="_-&quot;R$&quot;\ * #,##0.000_-;\-&quot;R$&quot;\ * #,##0.000_-;_-&quot;R$&quot;\ * &quot;-&quot;??_-;_-@_-">
                  <c:v>3.5989999999999998</c:v>
                </c:pt>
                <c:pt idx="11" formatCode="_-&quot;R$&quot;\ * #,##0.000_-;\-&quot;R$&quot;\ * #,##0.000_-;_-&quot;R$&quot;\ * &quot;-&quot;??_-;_-@_-">
                  <c:v>3.5989999999999998</c:v>
                </c:pt>
                <c:pt idx="12" formatCode="_-&quot;R$&quot;\ * #,##0.000_-;\-&quot;R$&quot;\ * #,##0.000_-;_-&quot;R$&quot;\ * &quot;-&quot;??_-;_-@_-">
                  <c:v>3.669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841-E84C-939D-41D5903AE797}"/>
            </c:ext>
          </c:extLst>
        </c:ser>
        <c:ser>
          <c:idx val="5"/>
          <c:order val="5"/>
          <c:tx>
            <c:strRef>
              <c:f>'Pesquisa #01 - Preços'!$B$20</c:f>
              <c:strCache>
                <c:ptCount val="1"/>
                <c:pt idx="0">
                  <c:v>Zezão (BR)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numRef>
              <c:f>'Pesquisa #01 - Preços'!$C$14:$O$14</c:f>
              <c:numCache>
                <c:formatCode>m/d/yy</c:formatCode>
                <c:ptCount val="13"/>
                <c:pt idx="0">
                  <c:v>43836</c:v>
                </c:pt>
                <c:pt idx="1">
                  <c:v>43837</c:v>
                </c:pt>
                <c:pt idx="2">
                  <c:v>43839</c:v>
                </c:pt>
                <c:pt idx="3">
                  <c:v>43840</c:v>
                </c:pt>
                <c:pt idx="4">
                  <c:v>43844</c:v>
                </c:pt>
                <c:pt idx="5">
                  <c:v>43845</c:v>
                </c:pt>
                <c:pt idx="6">
                  <c:v>43864</c:v>
                </c:pt>
                <c:pt idx="7">
                  <c:v>43874</c:v>
                </c:pt>
                <c:pt idx="8">
                  <c:v>43881</c:v>
                </c:pt>
                <c:pt idx="9">
                  <c:v>43882</c:v>
                </c:pt>
                <c:pt idx="10">
                  <c:v>43888</c:v>
                </c:pt>
                <c:pt idx="11">
                  <c:v>43894</c:v>
                </c:pt>
                <c:pt idx="12">
                  <c:v>43896</c:v>
                </c:pt>
              </c:numCache>
            </c:numRef>
          </c:cat>
          <c:val>
            <c:numRef>
              <c:f>'Pesquisa #01 - Preços'!$C$20:$O$20</c:f>
              <c:numCache>
                <c:formatCode>_-"R$"\ * #,##0.000_-;\-"R$"\ * #,##0.000_-;_-"R$"\ * "-"??_-;_-@_-</c:formatCode>
                <c:ptCount val="13"/>
                <c:pt idx="0">
                  <c:v>3.5189999999999997</c:v>
                </c:pt>
                <c:pt idx="1">
                  <c:v>3.5189999999999997</c:v>
                </c:pt>
                <c:pt idx="2">
                  <c:v>3.5189999999999997</c:v>
                </c:pt>
                <c:pt idx="3">
                  <c:v>3.5189999999999997</c:v>
                </c:pt>
                <c:pt idx="4">
                  <c:v>3.5189999999999997</c:v>
                </c:pt>
                <c:pt idx="5">
                  <c:v>3.5989999999999998</c:v>
                </c:pt>
                <c:pt idx="6">
                  <c:v>3.5989999999999998</c:v>
                </c:pt>
                <c:pt idx="7">
                  <c:v>3.5989999999999998</c:v>
                </c:pt>
                <c:pt idx="8">
                  <c:v>3.7690000000000001</c:v>
                </c:pt>
                <c:pt idx="9">
                  <c:v>3.7690000000000001</c:v>
                </c:pt>
                <c:pt idx="10">
                  <c:v>3.7690000000000001</c:v>
                </c:pt>
                <c:pt idx="11">
                  <c:v>3.6589999999999998</c:v>
                </c:pt>
                <c:pt idx="12">
                  <c:v>3.6589999999999998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6841-E84C-939D-41D5903AE79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3638400"/>
        <c:axId val="113837184"/>
      </c:lineChart>
      <c:catAx>
        <c:axId val="113638400"/>
        <c:scaling>
          <c:orientation val="minMax"/>
        </c:scaling>
        <c:delete val="0"/>
        <c:axPos val="b"/>
        <c:numFmt formatCode="m/d/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113837184"/>
        <c:crosses val="autoZero"/>
        <c:auto val="0"/>
        <c:lblAlgn val="ctr"/>
        <c:lblOffset val="100"/>
        <c:noMultiLvlLbl val="0"/>
      </c:catAx>
      <c:valAx>
        <c:axId val="113837184"/>
        <c:scaling>
          <c:orientation val="minMax"/>
          <c:max val="3.8"/>
          <c:min val="3.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-&quot;R$&quot;\ * #,##0.000_-;\-&quot;R$&quot;\ * #,##0.000_-;_-&quot;R$&quot;\ * &quot;-&quot;??_-;_-@_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1136384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BR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eg>
</file>

<file path=ppt/media/image24.jpeg>
</file>

<file path=ppt/media/image25.jp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7EB3AE-30F5-8F4D-AF71-9BA2925A55A3}" type="datetimeFigureOut">
              <a:rPr lang="en-BR" smtClean="0"/>
              <a:t>02/12/20</a:t>
            </a:fld>
            <a:endParaRPr lang="en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13AC59-51F5-834E-B606-E63718D3E2AE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4375396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8C4AB-B9E0-664D-97F2-D92304A74F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95FBD3-4A9A-304E-B088-17802A4587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B98B13-5BBE-1F46-9528-7B9988708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25D15-DDD4-014A-9776-445CC2C5166F}" type="datetime1">
              <a:rPr lang="en-US" smtClean="0"/>
              <a:t>12/2/20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C7D4F7-AC3E-794D-958E-3A9E4D668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2F29F5-CEA5-8E4B-8EF2-157AAD393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9F2BD-F372-F740-A1AF-E1B20BDA977F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062154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07CFC-FFF0-6946-9F12-4E62C25A1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5A2247-800A-E34D-94DA-A9559AC713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6F7BDD-C69B-964A-B3D0-134B956FA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283F1-3343-5640-982A-B6C99EF0FE99}" type="datetime1">
              <a:rPr lang="en-US" smtClean="0"/>
              <a:t>12/2/20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758E06-8E4A-6A47-85D1-C0F3F14E9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5EF946-11AA-5D44-9DB3-076215F9F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9F2BD-F372-F740-A1AF-E1B20BDA977F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628455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39B28E-F6EE-5B40-9CE3-E358398332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4065B3-E1FE-0E48-BF43-8B2C3943C9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0BDBA1-31E4-6D40-A539-B914C45B9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8B810-403D-2F40-8B10-05522FEFC96A}" type="datetime1">
              <a:rPr lang="en-US" smtClean="0"/>
              <a:t>12/2/20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7B5F8-C7E1-7344-B9FC-3F28D5E1B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DD2924-2801-CC4B-9BA5-BB993507F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9F2BD-F372-F740-A1AF-E1B20BDA977F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686549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DA7F0-146E-5645-B4A5-390CD2E7C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602B1-B920-8440-8DF7-DED7F5E4CC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1D479F-B333-E045-8C48-D906C8B4C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2066A-7F31-754E-AAB1-1A07F6FD8C68}" type="datetime1">
              <a:rPr lang="en-US" smtClean="0"/>
              <a:t>12/2/20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1E953D-0248-8F49-B1E0-6F766841D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2C7CBC-B52C-9147-A093-08A4DA68D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9F2BD-F372-F740-A1AF-E1B20BDA977F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717801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40E5B-9480-3649-837F-466762EDC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324B4A-BB7C-844D-86F0-4874530F42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F3E68D-EDF9-C143-97B3-4F90EDEAE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B8B85-0CCE-AF4F-A566-325E466B3598}" type="datetime1">
              <a:rPr lang="en-US" smtClean="0"/>
              <a:t>12/2/20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31F27-651A-4744-97A7-E6A77E8C7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A82D88-2BF6-3F41-BAA0-CF858A37A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9F2BD-F372-F740-A1AF-E1B20BDA977F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271677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82FEC-E177-F541-AE0E-1A2B3CDD4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54488-F406-3D4A-81BF-3151B754B5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F13B98-A8C3-5E42-89F0-DBB7693038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0754F6-7A33-8544-9289-8AFC209A3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B80EE-99C3-264F-8A33-DCB93BE24FBD}" type="datetime1">
              <a:rPr lang="en-US" smtClean="0"/>
              <a:t>12/2/20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9C1B15-303D-CB4C-9CEE-1F20B3523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0D6039-EF61-274F-9657-B780A0CCC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9F2BD-F372-F740-A1AF-E1B20BDA977F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790131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5149F-AAC7-E44A-A353-BB805B56F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F95FE-F57A-5A4C-B4ED-0D87D18ED7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F15A8C-CD5E-0C47-8D84-3C9E5EEAE6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D05F4C-8414-0F4A-AF17-5DEB25CD2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5457AA-C2BB-6E4E-AA06-4E93F3BAEB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4EA1E6-22CD-1241-AC33-B462677BE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98D1E-4D8F-A64B-AB08-A58D122C9A86}" type="datetime1">
              <a:rPr lang="en-US" smtClean="0"/>
              <a:t>12/2/20</a:t>
            </a:fld>
            <a:endParaRPr lang="en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162FFA-E403-8249-A214-598C710A3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BF7EBB-3B58-5847-B4B2-E85FC0E85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9F2BD-F372-F740-A1AF-E1B20BDA977F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407398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98201-E17D-8147-874F-867CD6D21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FFABD6-EEC5-9641-88D3-868DEE942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755CB-4669-5D46-8E25-6E9E58A00611}" type="datetime1">
              <a:rPr lang="en-US" smtClean="0"/>
              <a:t>12/2/20</a:t>
            </a:fld>
            <a:endParaRPr lang="en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DD931-C49B-534C-ABBC-25B2405BA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7374F1-5C00-2C48-820A-F01CCE405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9F2BD-F372-F740-A1AF-E1B20BDA977F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857791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7354CA-8148-9744-BC94-AA3A4D2D1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40D93-0352-D448-AE29-F201673D33F1}" type="datetime1">
              <a:rPr lang="en-US" smtClean="0"/>
              <a:t>12/2/20</a:t>
            </a:fld>
            <a:endParaRPr lang="en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9DF0F1-E0FE-F54B-9BCF-6F772D040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AA9D54-E179-7E48-A01F-37BA08C6E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9F2BD-F372-F740-A1AF-E1B20BDA977F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642789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8BFA5-AF53-174E-A4AB-64791A28D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72979-5636-124C-B7EE-0DA126439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4506CE-8F71-314A-9503-E31B8BA382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2AFD03-45C4-A843-AD3B-948B21DB8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0C3FD-C790-D245-BFB1-7820F403969E}" type="datetime1">
              <a:rPr lang="en-US" smtClean="0"/>
              <a:t>12/2/20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93B6AA-E6FD-9E4F-AEC8-841C32EC8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899DD9-9D22-EF40-840E-7CC4D64AA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9F2BD-F372-F740-A1AF-E1B20BDA977F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232531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D80E4-470E-C349-9F33-518A31E5A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65BDC4-F457-3A44-BD1E-C7C6CEB8E7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7526F6-BC94-F442-BF2A-BCB46FF09A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41EA59-C713-1748-BA6B-2093BF01B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02E35-C2B5-0E44-A35A-CE60F3283737}" type="datetime1">
              <a:rPr lang="en-US" smtClean="0"/>
              <a:t>12/2/20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C2DDBB-F98D-F342-84E6-FF88A8159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F83E3-9992-B246-AD1E-AA2C59495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9F2BD-F372-F740-A1AF-E1B20BDA977F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709428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0CAF3C-D435-B241-BB2C-FEB3B8CFE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740164-9DEF-CF43-BE31-3DE2F3F603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3E4A8F-EF54-2D46-B54A-00ECFCC4BF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90CCF5-DCF6-ED46-9D5F-9851C4E50EF6}" type="datetime1">
              <a:rPr lang="en-US" smtClean="0"/>
              <a:t>12/2/20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F80F56-80A4-2B4F-BEE3-C92C3F4CF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C7098B-DBED-014E-93A8-9D72958BE4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9F2BD-F372-F740-A1AF-E1B20BDA977F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525579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5.svg"/><Relationship Id="rId7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5.svg"/><Relationship Id="rId7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g"/><Relationship Id="rId4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eg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eg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g"/><Relationship Id="rId4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FAA0B37-4450-3148-A9DD-033FCA6F3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356" y="551014"/>
            <a:ext cx="1872000" cy="126048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BD44430F-BC9D-1249-9A87-6A09642A9A10}"/>
              </a:ext>
            </a:extLst>
          </p:cNvPr>
          <p:cNvGrpSpPr/>
          <p:nvPr/>
        </p:nvGrpSpPr>
        <p:grpSpPr>
          <a:xfrm>
            <a:off x="1596000" y="2372516"/>
            <a:ext cx="9000000" cy="2973338"/>
            <a:chOff x="1596000" y="2304000"/>
            <a:chExt cx="9000000" cy="2973338"/>
          </a:xfrm>
        </p:grpSpPr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ABAFC740-F72F-5346-81CF-E22588D0B4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596000" y="2304000"/>
              <a:ext cx="9000000" cy="22500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6FC3F5A-2F12-8344-A5D9-56335A409869}"/>
                </a:ext>
              </a:extLst>
            </p:cNvPr>
            <p:cNvSpPr txBox="1"/>
            <p:nvPr/>
          </p:nvSpPr>
          <p:spPr>
            <a:xfrm>
              <a:off x="1851890" y="4815673"/>
              <a:ext cx="848822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BR" sz="2400" dirty="0">
                  <a:latin typeface="Bagatela Medium" pitchFamily="2" charset="77"/>
                </a:rPr>
                <a:t>João Vitor Teixeira | Júlio César Carvalho | Mateus José Barbosa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9BB268E-9408-A046-A49F-63C9D7082A01}"/>
              </a:ext>
            </a:extLst>
          </p:cNvPr>
          <p:cNvSpPr txBox="1"/>
          <p:nvPr/>
        </p:nvSpPr>
        <p:spPr>
          <a:xfrm>
            <a:off x="1981732" y="5906876"/>
            <a:ext cx="8228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2000" dirty="0">
                <a:latin typeface="Bagatela Medium" pitchFamily="2" charset="77"/>
              </a:rPr>
              <a:t>Defesa do Trabalho de Conclusão de Curso – Sistemas de Informação 2020</a:t>
            </a:r>
          </a:p>
        </p:txBody>
      </p:sp>
    </p:spTree>
    <p:extLst>
      <p:ext uri="{BB962C8B-B14F-4D97-AF65-F5344CB8AC3E}">
        <p14:creationId xmlns:p14="http://schemas.microsoft.com/office/powerpoint/2010/main" val="34123637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5347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10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450088" y="549275"/>
            <a:ext cx="52918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Formulação do problema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BA1FC0A-AA0E-564A-BB73-B46E3972367B}"/>
              </a:ext>
            </a:extLst>
          </p:cNvPr>
          <p:cNvSpPr txBox="1"/>
          <p:nvPr/>
        </p:nvSpPr>
        <p:spPr>
          <a:xfrm>
            <a:off x="695324" y="1621278"/>
            <a:ext cx="1080135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>
              <a:buFont typeface="+mj-lt"/>
              <a:buAutoNum type="alphaLcParenR"/>
            </a:pPr>
            <a:r>
              <a:rPr lang="en-BR" sz="2800" dirty="0">
                <a:solidFill>
                  <a:schemeClr val="bg1"/>
                </a:solidFill>
                <a:latin typeface="Bagatela Medium" pitchFamily="2" charset="77"/>
              </a:rPr>
              <a:t>Mostrar postos mais baratos no trecho | 30 respostas</a:t>
            </a:r>
          </a:p>
          <a:p>
            <a:pPr marL="514350" indent="-514350" algn="ctr">
              <a:buFont typeface="+mj-lt"/>
              <a:buAutoNum type="alphaLcParenR"/>
            </a:pPr>
            <a:r>
              <a:rPr lang="en-BR" sz="2800" dirty="0">
                <a:solidFill>
                  <a:schemeClr val="bg1"/>
                </a:solidFill>
                <a:latin typeface="Bagatela Medium" pitchFamily="2" charset="77"/>
              </a:rPr>
              <a:t>Filtrar postos pela bandeira | 26 respostas</a:t>
            </a:r>
          </a:p>
          <a:p>
            <a:pPr marL="514350" indent="-514350" algn="ctr">
              <a:buFont typeface="+mj-lt"/>
              <a:buAutoNum type="alphaLcParenR"/>
            </a:pPr>
            <a:r>
              <a:rPr lang="en-BR" sz="2800" dirty="0">
                <a:solidFill>
                  <a:schemeClr val="bg1"/>
                </a:solidFill>
                <a:latin typeface="Bagatela Medium" pitchFamily="2" charset="77"/>
              </a:rPr>
              <a:t>Mostrar serviços disponíveis no pátio do combustível | 18 respostas</a:t>
            </a:r>
          </a:p>
          <a:p>
            <a:pPr marL="514350" indent="-514350" algn="ctr">
              <a:buFont typeface="+mj-lt"/>
              <a:buAutoNum type="alphaLcParenR"/>
            </a:pPr>
            <a:r>
              <a:rPr lang="en-BR" sz="2800" dirty="0">
                <a:solidFill>
                  <a:schemeClr val="bg1"/>
                </a:solidFill>
                <a:latin typeface="Bagatela Medium" pitchFamily="2" charset="77"/>
              </a:rPr>
              <a:t>Mostrar formas de pagamento e bandeiras de cartão de crédito/débito disponíveis | 10 respostas</a:t>
            </a:r>
          </a:p>
          <a:p>
            <a:pPr marL="514350" indent="-514350" algn="ctr">
              <a:buFont typeface="+mj-lt"/>
              <a:buAutoNum type="alphaLcParenR"/>
            </a:pPr>
            <a:r>
              <a:rPr lang="en-BR" sz="2800" dirty="0">
                <a:solidFill>
                  <a:schemeClr val="bg1"/>
                </a:solidFill>
                <a:latin typeface="Bagatela Medium" pitchFamily="2" charset="77"/>
              </a:rPr>
              <a:t>Informar horário de funcionamento | 10 respostas</a:t>
            </a:r>
          </a:p>
          <a:p>
            <a:pPr marL="514350" indent="-514350" algn="ctr">
              <a:buFont typeface="+mj-lt"/>
              <a:buAutoNum type="alphaLcParenR"/>
            </a:pPr>
            <a:r>
              <a:rPr lang="en-BR" sz="2800" dirty="0">
                <a:solidFill>
                  <a:schemeClr val="bg1"/>
                </a:solidFill>
                <a:latin typeface="Bagatela Medium" pitchFamily="2" charset="77"/>
              </a:rPr>
              <a:t>Nota de avaliação dos usuários pelos serviços prestados | 8 respostas</a:t>
            </a:r>
          </a:p>
        </p:txBody>
      </p:sp>
    </p:spTree>
    <p:extLst>
      <p:ext uri="{BB962C8B-B14F-4D97-AF65-F5344CB8AC3E}">
        <p14:creationId xmlns:p14="http://schemas.microsoft.com/office/powerpoint/2010/main" val="3100018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5347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11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4570591" y="549275"/>
            <a:ext cx="30508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Objetivo geral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BA1FC0A-AA0E-564A-BB73-B46E3972367B}"/>
              </a:ext>
            </a:extLst>
          </p:cNvPr>
          <p:cNvSpPr txBox="1"/>
          <p:nvPr/>
        </p:nvSpPr>
        <p:spPr>
          <a:xfrm>
            <a:off x="695325" y="2698497"/>
            <a:ext cx="1080135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>
                <a:solidFill>
                  <a:schemeClr val="bg1"/>
                </a:solidFill>
                <a:latin typeface="Bagatela Medium" pitchFamily="2" charset="77"/>
              </a:rPr>
              <a:t>O desenvolvimento de um sistema de software que ajudará os motoristas, tendo um motor de busca para a entrega de postos de combustível disponíveis em uma determinada região, definida pelo motorista, em quilômetros, ou então em uma rota pré-definida por ele.</a:t>
            </a:r>
          </a:p>
        </p:txBody>
      </p:sp>
    </p:spTree>
    <p:extLst>
      <p:ext uri="{BB962C8B-B14F-4D97-AF65-F5344CB8AC3E}">
        <p14:creationId xmlns:p14="http://schemas.microsoft.com/office/powerpoint/2010/main" val="636539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5347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12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841227" y="549275"/>
            <a:ext cx="45095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Objetivos específicos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BA1FC0A-AA0E-564A-BB73-B46E3972367B}"/>
              </a:ext>
            </a:extLst>
          </p:cNvPr>
          <p:cNvSpPr txBox="1"/>
          <p:nvPr/>
        </p:nvSpPr>
        <p:spPr>
          <a:xfrm>
            <a:off x="695324" y="1836723"/>
            <a:ext cx="1080135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>
              <a:buFont typeface="+mj-lt"/>
              <a:buAutoNum type="alphaLcParenR"/>
            </a:pPr>
            <a:r>
              <a:rPr lang="en-BR" sz="2800" dirty="0">
                <a:solidFill>
                  <a:schemeClr val="bg1"/>
                </a:solidFill>
                <a:latin typeface="Bagatela Medium" pitchFamily="2" charset="77"/>
              </a:rPr>
              <a:t>Facilitar o planejamento de viagens pelo motorista, quanto ao abastecimento de combustível</a:t>
            </a:r>
          </a:p>
          <a:p>
            <a:pPr marL="514350" indent="-514350" algn="ctr">
              <a:buFont typeface="+mj-lt"/>
              <a:buAutoNum type="alphaLcParenR"/>
            </a:pPr>
            <a:r>
              <a:rPr lang="en-BR" sz="2800" dirty="0">
                <a:solidFill>
                  <a:schemeClr val="bg1"/>
                </a:solidFill>
                <a:latin typeface="Bagatela Medium" pitchFamily="2" charset="77"/>
              </a:rPr>
              <a:t>Agregar valor ao usuário, nos quesitos comodidade e financeiro</a:t>
            </a:r>
          </a:p>
          <a:p>
            <a:pPr marL="514350" indent="-514350" algn="ctr">
              <a:buFont typeface="+mj-lt"/>
              <a:buAutoNum type="alphaLcParenR"/>
            </a:pPr>
            <a:r>
              <a:rPr lang="en-BR" sz="2800" dirty="0">
                <a:solidFill>
                  <a:schemeClr val="bg1"/>
                </a:solidFill>
                <a:latin typeface="Bagatela Medium" pitchFamily="2" charset="77"/>
              </a:rPr>
              <a:t>Oferecer uma experiência de usuário voltada a fidelidade</a:t>
            </a:r>
          </a:p>
          <a:p>
            <a:pPr marL="514350" indent="-514350" algn="ctr">
              <a:buFont typeface="+mj-lt"/>
              <a:buAutoNum type="alphaLcParenR"/>
            </a:pPr>
            <a:r>
              <a:rPr lang="en-BR" sz="2800" dirty="0">
                <a:solidFill>
                  <a:schemeClr val="bg1"/>
                </a:solidFill>
                <a:latin typeface="Bagatela Medium" pitchFamily="2" charset="77"/>
              </a:rPr>
              <a:t>Apresentar dados relevantes para o usuário, com o objetivo de ajudá-lo na tomada de decisões</a:t>
            </a:r>
          </a:p>
          <a:p>
            <a:pPr marL="514350" indent="-514350" algn="ctr">
              <a:buFont typeface="+mj-lt"/>
              <a:buAutoNum type="alphaLcParenR"/>
            </a:pPr>
            <a:r>
              <a:rPr lang="en-BR" sz="2800" dirty="0">
                <a:solidFill>
                  <a:schemeClr val="bg1"/>
                </a:solidFill>
                <a:latin typeface="Bagatela Medium" pitchFamily="2" charset="77"/>
              </a:rPr>
              <a:t>Integrar com aplicações de mobilidade urbana e </a:t>
            </a:r>
            <a:r>
              <a:rPr lang="en-BR" sz="2800" i="1" dirty="0">
                <a:solidFill>
                  <a:schemeClr val="bg1"/>
                </a:solidFill>
                <a:latin typeface="Bagatela Medium" pitchFamily="2" charset="77"/>
              </a:rPr>
              <a:t>delivery</a:t>
            </a:r>
            <a:r>
              <a:rPr lang="en-BR" sz="2800" dirty="0">
                <a:solidFill>
                  <a:schemeClr val="bg1"/>
                </a:solidFill>
                <a:latin typeface="Bagatela Medium" pitchFamily="2" charset="77"/>
              </a:rPr>
              <a:t> como: </a:t>
            </a:r>
            <a:r>
              <a:rPr lang="en-BR" sz="2800" i="1" dirty="0">
                <a:solidFill>
                  <a:schemeClr val="bg1"/>
                </a:solidFill>
                <a:latin typeface="Bagatela Medium" pitchFamily="2" charset="77"/>
              </a:rPr>
              <a:t>Uber, iFood, Localiza </a:t>
            </a:r>
            <a:r>
              <a:rPr lang="en-BR" sz="2800" dirty="0">
                <a:solidFill>
                  <a:schemeClr val="bg1"/>
                </a:solidFill>
                <a:latin typeface="Bagatela Medium" pitchFamily="2" charset="77"/>
              </a:rPr>
              <a:t>e </a:t>
            </a:r>
            <a:r>
              <a:rPr lang="en-BR" sz="2800" i="1" dirty="0">
                <a:solidFill>
                  <a:schemeClr val="bg1"/>
                </a:solidFill>
                <a:latin typeface="Bagatela Medium" pitchFamily="2" charset="77"/>
              </a:rPr>
              <a:t>Waze</a:t>
            </a:r>
            <a:endParaRPr lang="en-BR" sz="2800" dirty="0">
              <a:solidFill>
                <a:schemeClr val="bg1"/>
              </a:solidFill>
              <a:latin typeface="Bagatela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07662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5347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13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4753338" y="549275"/>
            <a:ext cx="2685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Justificativa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3E004D-A7E9-7D44-BE77-E0E8EA557F7E}"/>
              </a:ext>
            </a:extLst>
          </p:cNvPr>
          <p:cNvSpPr txBox="1"/>
          <p:nvPr/>
        </p:nvSpPr>
        <p:spPr>
          <a:xfrm>
            <a:off x="709790" y="2575386"/>
            <a:ext cx="1077242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>
                <a:solidFill>
                  <a:schemeClr val="bg1"/>
                </a:solidFill>
                <a:latin typeface="Bagatela Medium" pitchFamily="2" charset="77"/>
              </a:rPr>
              <a:t>A demanda por conhecimento dos preços dos combustíveis com antecedência, pois a variação de preço por litro de combustível entre os postos é visível e, em alguns casos, muito alta.</a:t>
            </a:r>
          </a:p>
        </p:txBody>
      </p:sp>
    </p:spTree>
    <p:extLst>
      <p:ext uri="{BB962C8B-B14F-4D97-AF65-F5344CB8AC3E}">
        <p14:creationId xmlns:p14="http://schemas.microsoft.com/office/powerpoint/2010/main" val="37246699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5347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14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963864" y="549275"/>
            <a:ext cx="42643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Proposta de solução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69B26A6-69C5-684C-9F12-03178BB5B81A}"/>
              </a:ext>
            </a:extLst>
          </p:cNvPr>
          <p:cNvGrpSpPr/>
          <p:nvPr/>
        </p:nvGrpSpPr>
        <p:grpSpPr>
          <a:xfrm>
            <a:off x="2455413" y="1629000"/>
            <a:ext cx="7281174" cy="3847789"/>
            <a:chOff x="2213850" y="1629000"/>
            <a:chExt cx="7281174" cy="3847789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4827B40-B6B0-B147-8718-80F5F3D6B8F4}"/>
                </a:ext>
              </a:extLst>
            </p:cNvPr>
            <p:cNvGrpSpPr/>
            <p:nvPr/>
          </p:nvGrpSpPr>
          <p:grpSpPr>
            <a:xfrm>
              <a:off x="5029532" y="1629000"/>
              <a:ext cx="1649811" cy="1649714"/>
              <a:chOff x="4911094" y="1629000"/>
              <a:chExt cx="1649811" cy="1649714"/>
            </a:xfrm>
          </p:grpSpPr>
          <p:pic>
            <p:nvPicPr>
              <p:cNvPr id="6" name="Picture 5" descr="Icon&#10;&#10;Description automatically generated">
                <a:extLst>
                  <a:ext uri="{FF2B5EF4-FFF2-40B4-BE49-F238E27FC236}">
                    <a16:creationId xmlns:a16="http://schemas.microsoft.com/office/drawing/2014/main" id="{0C3CABFF-8DDC-6643-BF40-0940508F08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96000" y="1629000"/>
                <a:ext cx="1080000" cy="1080000"/>
              </a:xfrm>
              <a:prstGeom prst="rect">
                <a:avLst/>
              </a:prstGeom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293C6FF-93E3-0444-B708-D219C08B8F27}"/>
                  </a:ext>
                </a:extLst>
              </p:cNvPr>
              <p:cNvSpPr txBox="1"/>
              <p:nvPr/>
            </p:nvSpPr>
            <p:spPr>
              <a:xfrm>
                <a:off x="4911094" y="2755494"/>
                <a:ext cx="164981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2800" dirty="0">
                    <a:solidFill>
                      <a:schemeClr val="bg1"/>
                    </a:solidFill>
                    <a:latin typeface="Bagatela Medium" pitchFamily="2" charset="77"/>
                  </a:rPr>
                  <a:t>Motorista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CFB7A61-B73A-6349-A042-D6FB90B96D90}"/>
                </a:ext>
              </a:extLst>
            </p:cNvPr>
            <p:cNvGrpSpPr/>
            <p:nvPr/>
          </p:nvGrpSpPr>
          <p:grpSpPr>
            <a:xfrm>
              <a:off x="2213850" y="3842003"/>
              <a:ext cx="7281174" cy="1634786"/>
              <a:chOff x="2213850" y="3842003"/>
              <a:chExt cx="7281174" cy="1634786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9A84C286-091F-6948-8879-6EBD71336624}"/>
                  </a:ext>
                </a:extLst>
              </p:cNvPr>
              <p:cNvGrpSpPr/>
              <p:nvPr/>
            </p:nvGrpSpPr>
            <p:grpSpPr>
              <a:xfrm>
                <a:off x="2213850" y="3842003"/>
                <a:ext cx="2085827" cy="1634216"/>
                <a:chOff x="2069805" y="3671807"/>
                <a:chExt cx="2085827" cy="1634216"/>
              </a:xfrm>
            </p:grpSpPr>
            <p:pic>
              <p:nvPicPr>
                <p:cNvPr id="13" name="Picture 12" descr="A picture containing icon&#10;&#10;Description automatically generated">
                  <a:extLst>
                    <a:ext uri="{FF2B5EF4-FFF2-40B4-BE49-F238E27FC236}">
                      <a16:creationId xmlns:a16="http://schemas.microsoft.com/office/drawing/2014/main" id="{586BC6AE-7B01-9840-AB68-4C652FCFD1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572719" y="3671807"/>
                  <a:ext cx="1080000" cy="1080000"/>
                </a:xfrm>
                <a:prstGeom prst="rect">
                  <a:avLst/>
                </a:prstGeom>
              </p:spPr>
            </p:pic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AE4288C0-5CA3-4F42-BB9D-ECAD70D8F68A}"/>
                    </a:ext>
                  </a:extLst>
                </p:cNvPr>
                <p:cNvSpPr txBox="1"/>
                <p:nvPr/>
              </p:nvSpPr>
              <p:spPr>
                <a:xfrm>
                  <a:off x="2069805" y="4782803"/>
                  <a:ext cx="2085827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2800" dirty="0">
                      <a:solidFill>
                        <a:schemeClr val="bg1"/>
                      </a:solidFill>
                      <a:latin typeface="Bagatela Medium" pitchFamily="2" charset="77"/>
                    </a:rPr>
                    <a:t>Preferências</a:t>
                  </a:r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49B9BA25-68E0-1345-95F9-CC0D46CC4230}"/>
                  </a:ext>
                </a:extLst>
              </p:cNvPr>
              <p:cNvGrpSpPr/>
              <p:nvPr/>
            </p:nvGrpSpPr>
            <p:grpSpPr>
              <a:xfrm>
                <a:off x="5614628" y="3872999"/>
                <a:ext cx="1082348" cy="1603220"/>
                <a:chOff x="5304089" y="3702803"/>
                <a:chExt cx="1082348" cy="1603220"/>
              </a:xfrm>
            </p:grpSpPr>
            <p:pic>
              <p:nvPicPr>
                <p:cNvPr id="16" name="Picture 15" descr="Icon&#10;&#10;Description automatically generated">
                  <a:extLst>
                    <a:ext uri="{FF2B5EF4-FFF2-40B4-BE49-F238E27FC236}">
                      <a16:creationId xmlns:a16="http://schemas.microsoft.com/office/drawing/2014/main" id="{5DCF5CCE-7916-1C48-B5FA-EE60C2723BD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5395263" y="3702803"/>
                  <a:ext cx="900000" cy="1080000"/>
                </a:xfrm>
                <a:prstGeom prst="rect">
                  <a:avLst/>
                </a:prstGeom>
              </p:spPr>
            </p:pic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12CD956D-C3CE-9B44-B874-9BC3401005F9}"/>
                    </a:ext>
                  </a:extLst>
                </p:cNvPr>
                <p:cNvSpPr txBox="1"/>
                <p:nvPr/>
              </p:nvSpPr>
              <p:spPr>
                <a:xfrm>
                  <a:off x="5304089" y="4782803"/>
                  <a:ext cx="1082348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2800" dirty="0">
                      <a:solidFill>
                        <a:schemeClr val="bg1"/>
                      </a:solidFill>
                      <a:latin typeface="Bagatela Medium" pitchFamily="2" charset="77"/>
                    </a:rPr>
                    <a:t>Radar</a:t>
                  </a:r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EEAB6EF2-4432-3F4E-AC65-DF6939FAFD91}"/>
                  </a:ext>
                </a:extLst>
              </p:cNvPr>
              <p:cNvGrpSpPr/>
              <p:nvPr/>
            </p:nvGrpSpPr>
            <p:grpSpPr>
              <a:xfrm>
                <a:off x="8011926" y="3842003"/>
                <a:ext cx="1483098" cy="1634786"/>
                <a:chOff x="8039934" y="3671237"/>
                <a:chExt cx="1483098" cy="1634786"/>
              </a:xfrm>
            </p:grpSpPr>
            <p:pic>
              <p:nvPicPr>
                <p:cNvPr id="19" name="Picture 18" descr="Icon&#10;&#10;Description automatically generated">
                  <a:extLst>
                    <a:ext uri="{FF2B5EF4-FFF2-40B4-BE49-F238E27FC236}">
                      <a16:creationId xmlns:a16="http://schemas.microsoft.com/office/drawing/2014/main" id="{D66BC3B4-101D-3B42-BCC0-5D8038DCA2C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8241483" y="3671237"/>
                  <a:ext cx="1080000" cy="1080000"/>
                </a:xfrm>
                <a:prstGeom prst="rect">
                  <a:avLst/>
                </a:prstGeom>
              </p:spPr>
            </p:pic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0B5FA939-E25A-5D4C-A1B1-12E532057B01}"/>
                    </a:ext>
                  </a:extLst>
                </p:cNvPr>
                <p:cNvSpPr txBox="1"/>
                <p:nvPr/>
              </p:nvSpPr>
              <p:spPr>
                <a:xfrm>
                  <a:off x="8039934" y="4782803"/>
                  <a:ext cx="1483098" cy="523220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pt-BR" sz="2800" dirty="0" err="1">
                      <a:solidFill>
                        <a:schemeClr val="bg1"/>
                      </a:solidFill>
                      <a:latin typeface="Bagatela Medium" pitchFamily="2" charset="77"/>
                    </a:rPr>
                    <a:t>Etacoins</a:t>
                  </a:r>
                  <a:endParaRPr lang="pt-BR" sz="2800" dirty="0">
                    <a:solidFill>
                      <a:schemeClr val="bg1"/>
                    </a:solidFill>
                    <a:latin typeface="Bagatela Medium" pitchFamily="2" charset="7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2453313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5347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15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963864" y="549275"/>
            <a:ext cx="42643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Proposta de solução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49D3273-8729-DD4F-A0E9-3816EC7CC291}"/>
              </a:ext>
            </a:extLst>
          </p:cNvPr>
          <p:cNvGrpSpPr/>
          <p:nvPr/>
        </p:nvGrpSpPr>
        <p:grpSpPr>
          <a:xfrm>
            <a:off x="2232562" y="1605710"/>
            <a:ext cx="7726877" cy="4096143"/>
            <a:chOff x="2232562" y="1605710"/>
            <a:chExt cx="7726877" cy="4096143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3854A77C-D578-884E-BF95-CFF1FB2A909D}"/>
                </a:ext>
              </a:extLst>
            </p:cNvPr>
            <p:cNvGrpSpPr/>
            <p:nvPr/>
          </p:nvGrpSpPr>
          <p:grpSpPr>
            <a:xfrm>
              <a:off x="5401739" y="1605710"/>
              <a:ext cx="1388522" cy="1673004"/>
              <a:chOff x="5401739" y="1605710"/>
              <a:chExt cx="1388522" cy="1673004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293C6FF-93E3-0444-B708-D219C08B8F27}"/>
                  </a:ext>
                </a:extLst>
              </p:cNvPr>
              <p:cNvSpPr txBox="1"/>
              <p:nvPr/>
            </p:nvSpPr>
            <p:spPr>
              <a:xfrm>
                <a:off x="5401739" y="2755494"/>
                <a:ext cx="138852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2800" dirty="0">
                    <a:solidFill>
                      <a:schemeClr val="bg1"/>
                    </a:solidFill>
                    <a:latin typeface="Bagatela Medium" pitchFamily="2" charset="77"/>
                  </a:rPr>
                  <a:t>Gerente</a:t>
                </a:r>
              </a:p>
            </p:txBody>
          </p:sp>
          <p:pic>
            <p:nvPicPr>
              <p:cNvPr id="3" name="Picture 2" descr="Icon&#10;&#10;Description automatically generated">
                <a:extLst>
                  <a:ext uri="{FF2B5EF4-FFF2-40B4-BE49-F238E27FC236}">
                    <a16:creationId xmlns:a16="http://schemas.microsoft.com/office/drawing/2014/main" id="{69BF57A0-0FC9-824D-8F84-352FEF4A32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56000" y="1605710"/>
                <a:ext cx="1080000" cy="1080000"/>
              </a:xfrm>
              <a:prstGeom prst="rect">
                <a:avLst/>
              </a:prstGeom>
            </p:spPr>
          </p:pic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B77B2801-5BFC-4E42-AB3E-CEEC502BE854}"/>
                </a:ext>
              </a:extLst>
            </p:cNvPr>
            <p:cNvGrpSpPr/>
            <p:nvPr/>
          </p:nvGrpSpPr>
          <p:grpSpPr>
            <a:xfrm>
              <a:off x="2232562" y="3851405"/>
              <a:ext cx="7726877" cy="1850448"/>
              <a:chOff x="1281847" y="3851405"/>
              <a:chExt cx="7726877" cy="1850448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E4622312-AEDD-D247-886B-C642BC62B1B1}"/>
                  </a:ext>
                </a:extLst>
              </p:cNvPr>
              <p:cNvGrpSpPr/>
              <p:nvPr/>
            </p:nvGrpSpPr>
            <p:grpSpPr>
              <a:xfrm>
                <a:off x="1281847" y="3851405"/>
                <a:ext cx="2492991" cy="1850448"/>
                <a:chOff x="1281847" y="3872715"/>
                <a:chExt cx="2492991" cy="1850448"/>
              </a:xfrm>
            </p:grpSpPr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AE4288C0-5CA3-4F42-BB9D-ECAD70D8F68A}"/>
                    </a:ext>
                  </a:extLst>
                </p:cNvPr>
                <p:cNvSpPr txBox="1"/>
                <p:nvPr/>
              </p:nvSpPr>
              <p:spPr>
                <a:xfrm>
                  <a:off x="1281847" y="5015277"/>
                  <a:ext cx="2492991" cy="70788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pt-BR" sz="2000" dirty="0">
                      <a:solidFill>
                        <a:schemeClr val="bg1"/>
                      </a:solidFill>
                      <a:latin typeface="Bagatela Medium" pitchFamily="2" charset="77"/>
                    </a:rPr>
                    <a:t>Cadastro do</a:t>
                  </a:r>
                </a:p>
                <a:p>
                  <a:pPr algn="ctr"/>
                  <a:r>
                    <a:rPr lang="pt-BR" sz="2000" dirty="0">
                      <a:solidFill>
                        <a:schemeClr val="bg1"/>
                      </a:solidFill>
                      <a:latin typeface="Bagatela Medium" pitchFamily="2" charset="77"/>
                    </a:rPr>
                    <a:t>Posto de combustível</a:t>
                  </a:r>
                </a:p>
              </p:txBody>
            </p:sp>
            <p:pic>
              <p:nvPicPr>
                <p:cNvPr id="15" name="Picture 14" descr="Icon&#10;&#10;Description automatically generated">
                  <a:extLst>
                    <a:ext uri="{FF2B5EF4-FFF2-40B4-BE49-F238E27FC236}">
                      <a16:creationId xmlns:a16="http://schemas.microsoft.com/office/drawing/2014/main" id="{7E57B48C-3C97-F346-AD91-8C894182CB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988342" y="3872715"/>
                  <a:ext cx="1080000" cy="1080000"/>
                </a:xfrm>
                <a:prstGeom prst="rect">
                  <a:avLst/>
                </a:prstGeom>
              </p:spPr>
            </p:pic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8C1E0A0E-AAD3-A549-89E9-71116C6EF45A}"/>
                  </a:ext>
                </a:extLst>
              </p:cNvPr>
              <p:cNvGrpSpPr/>
              <p:nvPr/>
            </p:nvGrpSpPr>
            <p:grpSpPr>
              <a:xfrm>
                <a:off x="7418225" y="3854776"/>
                <a:ext cx="1590499" cy="1843706"/>
                <a:chOff x="7418225" y="3872715"/>
                <a:chExt cx="1590499" cy="1843706"/>
              </a:xfrm>
            </p:grpSpPr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12CD956D-C3CE-9B44-B874-9BC3401005F9}"/>
                    </a:ext>
                  </a:extLst>
                </p:cNvPr>
                <p:cNvSpPr txBox="1"/>
                <p:nvPr/>
              </p:nvSpPr>
              <p:spPr>
                <a:xfrm>
                  <a:off x="7418225" y="5008535"/>
                  <a:ext cx="1590499" cy="70788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pt-BR" sz="2000" dirty="0">
                      <a:solidFill>
                        <a:schemeClr val="bg1"/>
                      </a:solidFill>
                      <a:latin typeface="Bagatela Medium" pitchFamily="2" charset="77"/>
                    </a:rPr>
                    <a:t>Cadastro dos</a:t>
                  </a:r>
                </a:p>
                <a:p>
                  <a:pPr algn="ctr"/>
                  <a:r>
                    <a:rPr lang="pt-BR" sz="2000" dirty="0">
                      <a:solidFill>
                        <a:schemeClr val="bg1"/>
                      </a:solidFill>
                      <a:latin typeface="Bagatela Medium" pitchFamily="2" charset="77"/>
                    </a:rPr>
                    <a:t>serviços</a:t>
                  </a:r>
                </a:p>
              </p:txBody>
            </p:sp>
            <p:pic>
              <p:nvPicPr>
                <p:cNvPr id="24" name="Picture 23" descr="Icon&#10;&#10;Description automatically generated">
                  <a:extLst>
                    <a:ext uri="{FF2B5EF4-FFF2-40B4-BE49-F238E27FC236}">
                      <a16:creationId xmlns:a16="http://schemas.microsoft.com/office/drawing/2014/main" id="{4A6E451F-F4C4-6A47-8242-27D566C9F4E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673475" y="3872715"/>
                  <a:ext cx="1080000" cy="1080000"/>
                </a:xfrm>
                <a:prstGeom prst="rect">
                  <a:avLst/>
                </a:prstGeom>
              </p:spPr>
            </p:pic>
          </p:grp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AE160EEE-C9FC-DB46-BBD3-93A4152FFAF5}"/>
                  </a:ext>
                </a:extLst>
              </p:cNvPr>
              <p:cNvGrpSpPr/>
              <p:nvPr/>
            </p:nvGrpSpPr>
            <p:grpSpPr>
              <a:xfrm>
                <a:off x="4522359" y="3860873"/>
                <a:ext cx="2148345" cy="1831512"/>
                <a:chOff x="4054749" y="3830095"/>
                <a:chExt cx="2148345" cy="1831512"/>
              </a:xfrm>
            </p:grpSpPr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0B5FA939-E25A-5D4C-A1B1-12E532057B01}"/>
                    </a:ext>
                  </a:extLst>
                </p:cNvPr>
                <p:cNvSpPr txBox="1"/>
                <p:nvPr/>
              </p:nvSpPr>
              <p:spPr>
                <a:xfrm>
                  <a:off x="4054749" y="4953721"/>
                  <a:ext cx="2148345" cy="707886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pt-BR" sz="2000" dirty="0">
                      <a:solidFill>
                        <a:schemeClr val="bg1"/>
                      </a:solidFill>
                      <a:latin typeface="Bagatela Medium" pitchFamily="2" charset="77"/>
                    </a:rPr>
                    <a:t>Cadastro do preço</a:t>
                  </a:r>
                </a:p>
                <a:p>
                  <a:pPr algn="ctr"/>
                  <a:r>
                    <a:rPr lang="pt-BR" sz="2000" dirty="0">
                      <a:solidFill>
                        <a:schemeClr val="bg1"/>
                      </a:solidFill>
                      <a:latin typeface="Bagatela Medium" pitchFamily="2" charset="77"/>
                    </a:rPr>
                    <a:t>Dos combustíveis</a:t>
                  </a:r>
                </a:p>
              </p:txBody>
            </p:sp>
            <p:pic>
              <p:nvPicPr>
                <p:cNvPr id="27" name="Picture 26" descr="Icon&#10;&#10;Description automatically generated">
                  <a:extLst>
                    <a:ext uri="{FF2B5EF4-FFF2-40B4-BE49-F238E27FC236}">
                      <a16:creationId xmlns:a16="http://schemas.microsoft.com/office/drawing/2014/main" id="{D92056A8-3D86-5B4E-8477-70E311393C4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588921" y="3830095"/>
                  <a:ext cx="1080000" cy="1080000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40282666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5347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16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963864" y="549275"/>
            <a:ext cx="42643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Proposta de solução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B9C7D8-72BA-674C-BD47-009EF75B3832}"/>
              </a:ext>
            </a:extLst>
          </p:cNvPr>
          <p:cNvSpPr txBox="1"/>
          <p:nvPr/>
        </p:nvSpPr>
        <p:spPr>
          <a:xfrm>
            <a:off x="4643519" y="1928949"/>
            <a:ext cx="29049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400" dirty="0">
                <a:solidFill>
                  <a:schemeClr val="bg1"/>
                </a:solidFill>
                <a:latin typeface="Bagatela Medium" pitchFamily="2" charset="77"/>
              </a:rPr>
              <a:t>Parcerias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290877F-8DDE-FC4C-B6DB-06A9CC901799}"/>
              </a:ext>
            </a:extLst>
          </p:cNvPr>
          <p:cNvGrpSpPr/>
          <p:nvPr/>
        </p:nvGrpSpPr>
        <p:grpSpPr>
          <a:xfrm>
            <a:off x="1971405" y="3868383"/>
            <a:ext cx="8249190" cy="769441"/>
            <a:chOff x="2358013" y="3604912"/>
            <a:chExt cx="8249190" cy="76944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C699BEF-B2BC-D64C-AACD-787410618E6C}"/>
                </a:ext>
              </a:extLst>
            </p:cNvPr>
            <p:cNvSpPr txBox="1"/>
            <p:nvPr/>
          </p:nvSpPr>
          <p:spPr>
            <a:xfrm>
              <a:off x="2358013" y="3604912"/>
              <a:ext cx="136447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4400" dirty="0">
                  <a:solidFill>
                    <a:schemeClr val="bg1"/>
                  </a:solidFill>
                  <a:latin typeface="Bagatela Medium" pitchFamily="2" charset="77"/>
                </a:rPr>
                <a:t>Uber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EC27DCA-3851-2A4F-A4F0-33327643E5C2}"/>
                </a:ext>
              </a:extLst>
            </p:cNvPr>
            <p:cNvSpPr txBox="1"/>
            <p:nvPr/>
          </p:nvSpPr>
          <p:spPr>
            <a:xfrm>
              <a:off x="4604529" y="3604912"/>
              <a:ext cx="3594254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4400" dirty="0">
                  <a:solidFill>
                    <a:schemeClr val="bg1"/>
                  </a:solidFill>
                  <a:latin typeface="Bagatela Medium" pitchFamily="2" charset="77"/>
                </a:rPr>
                <a:t>Localiza Hertz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7A2B2A0-84A8-7945-B42F-A65158BE8BA4}"/>
                </a:ext>
              </a:extLst>
            </p:cNvPr>
            <p:cNvSpPr txBox="1"/>
            <p:nvPr/>
          </p:nvSpPr>
          <p:spPr>
            <a:xfrm>
              <a:off x="9080823" y="3604912"/>
              <a:ext cx="152638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4400" dirty="0" err="1">
                  <a:solidFill>
                    <a:schemeClr val="bg1"/>
                  </a:solidFill>
                  <a:latin typeface="Bagatela Medium" pitchFamily="2" charset="77"/>
                </a:rPr>
                <a:t>iFood</a:t>
              </a:r>
              <a:endParaRPr lang="pt-BR" sz="4400" dirty="0">
                <a:solidFill>
                  <a:schemeClr val="bg1"/>
                </a:solidFill>
                <a:latin typeface="Bagatela Medium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26062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5347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17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861254" y="549275"/>
            <a:ext cx="4469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Revisão bibliográfica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F3C8A4E-2C57-844C-8768-53218D043D29}"/>
              </a:ext>
            </a:extLst>
          </p:cNvPr>
          <p:cNvGrpSpPr/>
          <p:nvPr/>
        </p:nvGrpSpPr>
        <p:grpSpPr>
          <a:xfrm>
            <a:off x="2012190" y="1683495"/>
            <a:ext cx="8167621" cy="3491011"/>
            <a:chOff x="2012190" y="1618217"/>
            <a:chExt cx="8167621" cy="349101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B8DD625-12EE-A94B-B465-DAA89C5A8920}"/>
                </a:ext>
              </a:extLst>
            </p:cNvPr>
            <p:cNvSpPr txBox="1"/>
            <p:nvPr/>
          </p:nvSpPr>
          <p:spPr>
            <a:xfrm>
              <a:off x="2207756" y="1618217"/>
              <a:ext cx="77764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4000" dirty="0">
                  <a:solidFill>
                    <a:schemeClr val="bg1"/>
                  </a:solidFill>
                  <a:latin typeface="Bagatela Medium" pitchFamily="2" charset="77"/>
                </a:rPr>
                <a:t>Mercado de combustíveis no Brasil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AF51693-81C2-FE47-BF78-4D28FFC09904}"/>
                </a:ext>
              </a:extLst>
            </p:cNvPr>
            <p:cNvSpPr txBox="1"/>
            <p:nvPr/>
          </p:nvSpPr>
          <p:spPr>
            <a:xfrm>
              <a:off x="2012190" y="2554683"/>
              <a:ext cx="8167621" cy="25545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Bagatela Medium" pitchFamily="2" charset="77"/>
                </a:rPr>
                <a:t>Frotas por combustível (2019): </a:t>
              </a:r>
            </a:p>
            <a:p>
              <a:pPr algn="ctr"/>
              <a:r>
                <a:rPr lang="pt-BR" sz="3200" dirty="0">
                  <a:solidFill>
                    <a:schemeClr val="bg1"/>
                  </a:solidFill>
                  <a:latin typeface="Bagatela Medium" pitchFamily="2" charset="77"/>
                </a:rPr>
                <a:t>67,1% - </a:t>
              </a:r>
              <a:r>
                <a:rPr lang="pt-BR" sz="3200" i="1" dirty="0" err="1">
                  <a:solidFill>
                    <a:schemeClr val="bg1"/>
                  </a:solidFill>
                  <a:latin typeface="Bagatela Medium" pitchFamily="2" charset="77"/>
                </a:rPr>
                <a:t>flex</a:t>
              </a:r>
              <a:endParaRPr lang="pt-BR" sz="3200" dirty="0">
                <a:solidFill>
                  <a:schemeClr val="bg1"/>
                </a:solidFill>
                <a:latin typeface="Bagatela Medium" pitchFamily="2" charset="77"/>
              </a:endParaRPr>
            </a:p>
            <a:p>
              <a:pPr algn="ctr"/>
              <a:r>
                <a:rPr lang="pt-BR" sz="3200" dirty="0">
                  <a:solidFill>
                    <a:schemeClr val="bg1"/>
                  </a:solidFill>
                  <a:latin typeface="Bagatela Medium" pitchFamily="2" charset="77"/>
                </a:rPr>
                <a:t>22,2% - gasolina</a:t>
              </a:r>
            </a:p>
            <a:p>
              <a:pPr algn="ctr"/>
              <a:r>
                <a:rPr lang="pt-BR" sz="3200" dirty="0">
                  <a:solidFill>
                    <a:schemeClr val="bg1"/>
                  </a:solidFill>
                  <a:latin typeface="Bagatela Medium" pitchFamily="2" charset="77"/>
                </a:rPr>
                <a:t>10% - diesel</a:t>
              </a:r>
            </a:p>
            <a:p>
              <a:pPr algn="ctr"/>
              <a:r>
                <a:rPr lang="pt-BR" sz="3200" dirty="0">
                  <a:solidFill>
                    <a:schemeClr val="bg1"/>
                  </a:solidFill>
                  <a:latin typeface="Bagatela Medium" pitchFamily="2" charset="77"/>
                </a:rPr>
                <a:t>O restante é composto por híbridos e elétricos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946C2AB-6ECD-2D41-8E62-8EE28CE91070}"/>
              </a:ext>
            </a:extLst>
          </p:cNvPr>
          <p:cNvSpPr txBox="1"/>
          <p:nvPr/>
        </p:nvSpPr>
        <p:spPr>
          <a:xfrm>
            <a:off x="4487226" y="5403086"/>
            <a:ext cx="32175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latin typeface="Bagatela Medium" pitchFamily="2" charset="77"/>
              </a:rPr>
              <a:t>FONTE: SINDIPEÇAS (2019)</a:t>
            </a:r>
          </a:p>
        </p:txBody>
      </p:sp>
    </p:spTree>
    <p:extLst>
      <p:ext uri="{BB962C8B-B14F-4D97-AF65-F5344CB8AC3E}">
        <p14:creationId xmlns:p14="http://schemas.microsoft.com/office/powerpoint/2010/main" val="34025621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18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861254" y="549275"/>
            <a:ext cx="4469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Revisão bibliográfica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93FD787-7D9D-CF45-8667-C21AC6D38B4F}"/>
              </a:ext>
            </a:extLst>
          </p:cNvPr>
          <p:cNvGrpSpPr/>
          <p:nvPr/>
        </p:nvGrpSpPr>
        <p:grpSpPr>
          <a:xfrm>
            <a:off x="688092" y="1861592"/>
            <a:ext cx="10815817" cy="3134816"/>
            <a:chOff x="680858" y="1683495"/>
            <a:chExt cx="10815817" cy="313481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B8DD625-12EE-A94B-B465-DAA89C5A8920}"/>
                </a:ext>
              </a:extLst>
            </p:cNvPr>
            <p:cNvSpPr txBox="1"/>
            <p:nvPr/>
          </p:nvSpPr>
          <p:spPr>
            <a:xfrm>
              <a:off x="2207756" y="1683495"/>
              <a:ext cx="777648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4000" dirty="0">
                  <a:solidFill>
                    <a:schemeClr val="bg1"/>
                  </a:solidFill>
                  <a:latin typeface="Bagatela Medium" pitchFamily="2" charset="77"/>
                </a:rPr>
                <a:t>Mercado de combustíveis no Brasil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AF51693-81C2-FE47-BF78-4D28FFC09904}"/>
                </a:ext>
              </a:extLst>
            </p:cNvPr>
            <p:cNvSpPr txBox="1"/>
            <p:nvPr/>
          </p:nvSpPr>
          <p:spPr>
            <a:xfrm>
              <a:off x="680858" y="2619961"/>
              <a:ext cx="108158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Bagatela Medium" pitchFamily="2" charset="77"/>
                </a:rPr>
                <a:t>Concentração de postos de combustível/estado (2019):</a:t>
              </a:r>
            </a:p>
            <a:p>
              <a:pPr algn="ctr"/>
              <a:r>
                <a:rPr lang="pt-BR" sz="3200" dirty="0">
                  <a:solidFill>
                    <a:schemeClr val="bg1"/>
                  </a:solidFill>
                  <a:latin typeface="Bagatela Medium" pitchFamily="2" charset="77"/>
                </a:rPr>
                <a:t>21,8% - São Paulo, 10,9% - Minas Gerais,</a:t>
              </a:r>
            </a:p>
            <a:p>
              <a:pPr algn="ctr"/>
              <a:r>
                <a:rPr lang="pt-BR" sz="3200" dirty="0">
                  <a:solidFill>
                    <a:schemeClr val="bg1"/>
                  </a:solidFill>
                  <a:latin typeface="Bagatela Medium" pitchFamily="2" charset="77"/>
                </a:rPr>
                <a:t>7,7% - Rio Grande do Sul, 6,9% - Bahia, 4,8% - Santa Catarina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033C221-0DA4-424F-901B-18B5A76A8499}"/>
                </a:ext>
              </a:extLst>
            </p:cNvPr>
            <p:cNvSpPr txBox="1"/>
            <p:nvPr/>
          </p:nvSpPr>
          <p:spPr>
            <a:xfrm>
              <a:off x="4939273" y="4418201"/>
              <a:ext cx="23134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dirty="0">
                  <a:solidFill>
                    <a:schemeClr val="bg1"/>
                  </a:solidFill>
                  <a:latin typeface="Bagatela Medium" pitchFamily="2" charset="77"/>
                </a:rPr>
                <a:t>FONTE: ANP (2019)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65932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19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861254" y="549275"/>
            <a:ext cx="4469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Revisão bibliográfica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7C0D083-08EC-7143-8415-0C71DC24574C}"/>
              </a:ext>
            </a:extLst>
          </p:cNvPr>
          <p:cNvGrpSpPr/>
          <p:nvPr/>
        </p:nvGrpSpPr>
        <p:grpSpPr>
          <a:xfrm>
            <a:off x="688092" y="1580106"/>
            <a:ext cx="10815817" cy="3976753"/>
            <a:chOff x="688092" y="1861592"/>
            <a:chExt cx="10815817" cy="397675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B8DD625-12EE-A94B-B465-DAA89C5A8920}"/>
                </a:ext>
              </a:extLst>
            </p:cNvPr>
            <p:cNvSpPr txBox="1"/>
            <p:nvPr/>
          </p:nvSpPr>
          <p:spPr>
            <a:xfrm>
              <a:off x="2214990" y="1861592"/>
              <a:ext cx="777648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4000" dirty="0">
                  <a:solidFill>
                    <a:schemeClr val="bg1"/>
                  </a:solidFill>
                  <a:latin typeface="Bagatela Medium" pitchFamily="2" charset="77"/>
                </a:rPr>
                <a:t>Mercado de combustíveis no Brasil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AF51693-81C2-FE47-BF78-4D28FFC09904}"/>
                </a:ext>
              </a:extLst>
            </p:cNvPr>
            <p:cNvSpPr txBox="1"/>
            <p:nvPr/>
          </p:nvSpPr>
          <p:spPr>
            <a:xfrm>
              <a:off x="688092" y="2798058"/>
              <a:ext cx="10815817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Bagatela Medium" pitchFamily="2" charset="77"/>
                </a:rPr>
                <a:t>Concentração de postos de combustível/bandeira (2019):</a:t>
              </a:r>
            </a:p>
            <a:p>
              <a:pPr algn="ctr"/>
              <a:r>
                <a:rPr lang="pt-BR" sz="3200" dirty="0">
                  <a:solidFill>
                    <a:schemeClr val="bg1"/>
                  </a:solidFill>
                  <a:latin typeface="Bagatela Medium" pitchFamily="2" charset="77"/>
                </a:rPr>
                <a:t>17,8% - BR</a:t>
              </a:r>
            </a:p>
            <a:p>
              <a:pPr algn="ctr"/>
              <a:r>
                <a:rPr lang="pt-BR" sz="3200" dirty="0">
                  <a:solidFill>
                    <a:schemeClr val="bg1"/>
                  </a:solidFill>
                  <a:latin typeface="Bagatela Medium" pitchFamily="2" charset="77"/>
                </a:rPr>
                <a:t>14,1% - Ipiranga</a:t>
              </a:r>
            </a:p>
            <a:p>
              <a:pPr algn="ctr"/>
              <a:r>
                <a:rPr lang="pt-BR" sz="3200" dirty="0">
                  <a:solidFill>
                    <a:schemeClr val="bg1"/>
                  </a:solidFill>
                  <a:latin typeface="Bagatela Medium" pitchFamily="2" charset="77"/>
                </a:rPr>
                <a:t>12,6% - </a:t>
              </a:r>
              <a:r>
                <a:rPr lang="pt-BR" sz="3200" dirty="0" err="1">
                  <a:solidFill>
                    <a:schemeClr val="bg1"/>
                  </a:solidFill>
                  <a:latin typeface="Bagatela Medium" pitchFamily="2" charset="77"/>
                </a:rPr>
                <a:t>Raízen</a:t>
              </a:r>
              <a:endParaRPr lang="pt-BR" sz="3200" dirty="0">
                <a:solidFill>
                  <a:schemeClr val="bg1"/>
                </a:solidFill>
                <a:latin typeface="Bagatela Medium" pitchFamily="2" charset="77"/>
              </a:endParaRPr>
            </a:p>
            <a:p>
              <a:pPr algn="ctr"/>
              <a:r>
                <a:rPr lang="pt-BR" sz="3200" dirty="0">
                  <a:solidFill>
                    <a:schemeClr val="bg1"/>
                  </a:solidFill>
                  <a:latin typeface="Bagatela Medium" pitchFamily="2" charset="77"/>
                </a:rPr>
                <a:t>2,8% - </a:t>
              </a:r>
              <a:r>
                <a:rPr lang="pt-BR" sz="3200" dirty="0" err="1">
                  <a:solidFill>
                    <a:schemeClr val="bg1"/>
                  </a:solidFill>
                  <a:latin typeface="Bagatela Medium" pitchFamily="2" charset="77"/>
                </a:rPr>
                <a:t>Alesat</a:t>
              </a:r>
              <a:endParaRPr lang="pt-BR" sz="3200" dirty="0">
                <a:solidFill>
                  <a:schemeClr val="bg1"/>
                </a:solidFill>
                <a:latin typeface="Bagatela Medium" pitchFamily="2" charset="7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033C221-0DA4-424F-901B-18B5A76A8499}"/>
                </a:ext>
              </a:extLst>
            </p:cNvPr>
            <p:cNvSpPr txBox="1"/>
            <p:nvPr/>
          </p:nvSpPr>
          <p:spPr>
            <a:xfrm>
              <a:off x="4946507" y="5438235"/>
              <a:ext cx="23134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dirty="0">
                  <a:solidFill>
                    <a:schemeClr val="bg1"/>
                  </a:solidFill>
                  <a:latin typeface="Bagatela Medium" pitchFamily="2" charset="77"/>
                </a:rPr>
                <a:t>FONTE: ANP (2019)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43178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5347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2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95325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5143656" y="549275"/>
            <a:ext cx="1904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Sumário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2C66E1-43ED-1649-8879-282F80D97EA6}"/>
              </a:ext>
            </a:extLst>
          </p:cNvPr>
          <p:cNvSpPr txBox="1"/>
          <p:nvPr/>
        </p:nvSpPr>
        <p:spPr>
          <a:xfrm>
            <a:off x="3313829" y="1307445"/>
            <a:ext cx="5564345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+mj-lt"/>
              <a:buAutoNum type="arabicPeriod"/>
            </a:pPr>
            <a:r>
              <a:rPr lang="en-BR" sz="2400" dirty="0">
                <a:solidFill>
                  <a:schemeClr val="bg1"/>
                </a:solidFill>
                <a:latin typeface="Bagatela Medium" pitchFamily="2" charset="77"/>
              </a:rPr>
              <a:t>Introdução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BR" sz="2400" dirty="0">
                <a:solidFill>
                  <a:schemeClr val="bg1"/>
                </a:solidFill>
                <a:latin typeface="Bagatela Medium" pitchFamily="2" charset="77"/>
              </a:rPr>
              <a:t>Formulação do problema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BR" sz="2400" dirty="0">
                <a:solidFill>
                  <a:schemeClr val="bg1"/>
                </a:solidFill>
                <a:latin typeface="Bagatela Medium" pitchFamily="2" charset="77"/>
              </a:rPr>
              <a:t>Objetivos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BR" sz="2400" dirty="0">
                <a:solidFill>
                  <a:schemeClr val="bg1"/>
                </a:solidFill>
                <a:latin typeface="Bagatela Medium" pitchFamily="2" charset="77"/>
              </a:rPr>
              <a:t>Justificativa e proposta de solução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BR" sz="2400" dirty="0">
                <a:solidFill>
                  <a:schemeClr val="bg1"/>
                </a:solidFill>
                <a:latin typeface="Bagatela Medium" pitchFamily="2" charset="77"/>
              </a:rPr>
              <a:t>Revisão bibliográfica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BR" sz="2400" dirty="0">
                <a:solidFill>
                  <a:schemeClr val="bg1"/>
                </a:solidFill>
                <a:latin typeface="Bagatela Medium" pitchFamily="2" charset="77"/>
              </a:rPr>
              <a:t>Gerência do projeto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BR" sz="2400" dirty="0">
                <a:solidFill>
                  <a:schemeClr val="bg1"/>
                </a:solidFill>
                <a:latin typeface="Bagatela Medium" pitchFamily="2" charset="77"/>
              </a:rPr>
              <a:t>Requisitos funcionais e não funcionais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BR" sz="2400" dirty="0">
                <a:solidFill>
                  <a:schemeClr val="bg1"/>
                </a:solidFill>
                <a:latin typeface="Bagatela Medium" pitchFamily="2" charset="77"/>
              </a:rPr>
              <a:t>Arquitetura do projeto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BR" sz="2400" dirty="0">
                <a:solidFill>
                  <a:schemeClr val="bg1"/>
                </a:solidFill>
                <a:latin typeface="Bagatela Medium" pitchFamily="2" charset="77"/>
              </a:rPr>
              <a:t>Plano de Testes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BR" sz="2400" dirty="0">
                <a:solidFill>
                  <a:schemeClr val="bg1"/>
                </a:solidFill>
                <a:latin typeface="Bagatela Medium" pitchFamily="2" charset="77"/>
              </a:rPr>
              <a:t> Planos para implantação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BR" sz="2400" dirty="0">
                <a:solidFill>
                  <a:schemeClr val="bg1"/>
                </a:solidFill>
                <a:latin typeface="Bagatela Medium" pitchFamily="2" charset="77"/>
              </a:rPr>
              <a:t> Demonstração funcional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BR" sz="2400" dirty="0">
                <a:solidFill>
                  <a:schemeClr val="bg1"/>
                </a:solidFill>
                <a:latin typeface="Bagatela Medium" pitchFamily="2" charset="77"/>
              </a:rPr>
              <a:t> Conclusão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BR" sz="2400" dirty="0">
                <a:solidFill>
                  <a:schemeClr val="bg1"/>
                </a:solidFill>
                <a:latin typeface="Bagatela Medium" pitchFamily="2" charset="77"/>
              </a:rPr>
              <a:t> Referências</a:t>
            </a:r>
          </a:p>
        </p:txBody>
      </p:sp>
    </p:spTree>
    <p:extLst>
      <p:ext uri="{BB962C8B-B14F-4D97-AF65-F5344CB8AC3E}">
        <p14:creationId xmlns:p14="http://schemas.microsoft.com/office/powerpoint/2010/main" val="9438078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20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861254" y="549275"/>
            <a:ext cx="4469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Revisão bibliográfica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8DD625-12EE-A94B-B465-DAA89C5A8920}"/>
              </a:ext>
            </a:extLst>
          </p:cNvPr>
          <p:cNvSpPr txBox="1"/>
          <p:nvPr/>
        </p:nvSpPr>
        <p:spPr>
          <a:xfrm>
            <a:off x="2081305" y="1580106"/>
            <a:ext cx="80293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Bagatela Medium" pitchFamily="2" charset="77"/>
              </a:rPr>
              <a:t>Transmissão assimétrica dos preços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F51693-81C2-FE47-BF78-4D28FFC09904}"/>
              </a:ext>
            </a:extLst>
          </p:cNvPr>
          <p:cNvSpPr txBox="1"/>
          <p:nvPr/>
        </p:nvSpPr>
        <p:spPr>
          <a:xfrm>
            <a:off x="4866969" y="2672492"/>
            <a:ext cx="24580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chemeClr val="bg1"/>
                </a:solidFill>
                <a:latin typeface="Bagatela Medium" pitchFamily="2" charset="77"/>
              </a:rPr>
              <a:t>Vertical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47C939-3015-9741-B3EC-434045A6C8E8}"/>
              </a:ext>
            </a:extLst>
          </p:cNvPr>
          <p:cNvSpPr txBox="1"/>
          <p:nvPr/>
        </p:nvSpPr>
        <p:spPr>
          <a:xfrm>
            <a:off x="4866969" y="3801231"/>
            <a:ext cx="24580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chemeClr val="bg1"/>
                </a:solidFill>
                <a:latin typeface="Bagatela Medium" pitchFamily="2" charset="77"/>
              </a:rPr>
              <a:t>Espacial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1FF12A-FAA3-A843-81C9-66EDEE915CAA}"/>
              </a:ext>
            </a:extLst>
          </p:cNvPr>
          <p:cNvSpPr txBox="1"/>
          <p:nvPr/>
        </p:nvSpPr>
        <p:spPr>
          <a:xfrm>
            <a:off x="4866969" y="4940795"/>
            <a:ext cx="24580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chemeClr val="bg1"/>
                </a:solidFill>
                <a:latin typeface="Bagatela Medium" pitchFamily="2" charset="77"/>
              </a:rPr>
              <a:t>Magnitude</a:t>
            </a:r>
          </a:p>
        </p:txBody>
      </p:sp>
    </p:spTree>
    <p:extLst>
      <p:ext uri="{BB962C8B-B14F-4D97-AF65-F5344CB8AC3E}">
        <p14:creationId xmlns:p14="http://schemas.microsoft.com/office/powerpoint/2010/main" val="7689253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21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861254" y="549275"/>
            <a:ext cx="4469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Revisão bibliográfica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8DD625-12EE-A94B-B465-DAA89C5A8920}"/>
              </a:ext>
            </a:extLst>
          </p:cNvPr>
          <p:cNvSpPr txBox="1"/>
          <p:nvPr/>
        </p:nvSpPr>
        <p:spPr>
          <a:xfrm>
            <a:off x="4986237" y="3013502"/>
            <a:ext cx="22195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/>
                </a:solidFill>
                <a:latin typeface="Bagatela Medium" pitchFamily="2" charset="77"/>
              </a:rPr>
              <a:t>Cartéis</a:t>
            </a:r>
          </a:p>
        </p:txBody>
      </p:sp>
    </p:spTree>
    <p:extLst>
      <p:ext uri="{BB962C8B-B14F-4D97-AF65-F5344CB8AC3E}">
        <p14:creationId xmlns:p14="http://schemas.microsoft.com/office/powerpoint/2010/main" val="38307675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22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861254" y="549275"/>
            <a:ext cx="4469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Revisão bibliográfica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8DD625-12EE-A94B-B465-DAA89C5A8920}"/>
              </a:ext>
            </a:extLst>
          </p:cNvPr>
          <p:cNvSpPr txBox="1"/>
          <p:nvPr/>
        </p:nvSpPr>
        <p:spPr>
          <a:xfrm>
            <a:off x="3654859" y="3013502"/>
            <a:ext cx="48822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/>
                </a:solidFill>
                <a:latin typeface="Bagatela Medium" pitchFamily="2" charset="77"/>
              </a:rPr>
              <a:t>O Etanol no Brasil</a:t>
            </a:r>
          </a:p>
        </p:txBody>
      </p:sp>
    </p:spTree>
    <p:extLst>
      <p:ext uri="{BB962C8B-B14F-4D97-AF65-F5344CB8AC3E}">
        <p14:creationId xmlns:p14="http://schemas.microsoft.com/office/powerpoint/2010/main" val="18380434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23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861254" y="549275"/>
            <a:ext cx="4469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Revisão bibliográfica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8DD625-12EE-A94B-B465-DAA89C5A8920}"/>
              </a:ext>
            </a:extLst>
          </p:cNvPr>
          <p:cNvSpPr txBox="1"/>
          <p:nvPr/>
        </p:nvSpPr>
        <p:spPr>
          <a:xfrm>
            <a:off x="2220875" y="2644170"/>
            <a:ext cx="77502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  <a:latin typeface="Bagatela Medium" pitchFamily="2" charset="77"/>
              </a:rPr>
              <a:t>Programa Nacional de Álcool</a:t>
            </a:r>
          </a:p>
          <a:p>
            <a:pPr algn="ctr"/>
            <a:r>
              <a:rPr lang="pt-BR" sz="4800" dirty="0">
                <a:solidFill>
                  <a:schemeClr val="bg1"/>
                </a:solidFill>
                <a:latin typeface="Bagatela Medium" pitchFamily="2" charset="77"/>
              </a:rPr>
              <a:t>(</a:t>
            </a:r>
            <a:r>
              <a:rPr lang="pt-BR" sz="4800" dirty="0" err="1">
                <a:solidFill>
                  <a:schemeClr val="bg1"/>
                </a:solidFill>
                <a:latin typeface="Bagatela Medium" pitchFamily="2" charset="77"/>
              </a:rPr>
              <a:t>ProÁlcool</a:t>
            </a:r>
            <a:r>
              <a:rPr lang="pt-BR" sz="4800" dirty="0">
                <a:solidFill>
                  <a:schemeClr val="bg1"/>
                </a:solidFill>
                <a:latin typeface="Bagatela Medium" pitchFamily="2" charset="7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854984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24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861254" y="549275"/>
            <a:ext cx="4469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Revisão bibliográfica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8DD625-12EE-A94B-B465-DAA89C5A8920}"/>
              </a:ext>
            </a:extLst>
          </p:cNvPr>
          <p:cNvSpPr txBox="1"/>
          <p:nvPr/>
        </p:nvSpPr>
        <p:spPr>
          <a:xfrm>
            <a:off x="2407404" y="1559289"/>
            <a:ext cx="7377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chemeClr val="bg1"/>
                </a:solidFill>
                <a:latin typeface="Bagatela Medium" pitchFamily="2" charset="77"/>
              </a:rPr>
              <a:t>Programa Nacional de Álcool (</a:t>
            </a:r>
            <a:r>
              <a:rPr lang="pt-BR" sz="3200" dirty="0" err="1">
                <a:solidFill>
                  <a:schemeClr val="bg1"/>
                </a:solidFill>
                <a:latin typeface="Bagatela Medium" pitchFamily="2" charset="77"/>
              </a:rPr>
              <a:t>ProÁlcool</a:t>
            </a:r>
            <a:r>
              <a:rPr lang="pt-BR" sz="3200" dirty="0">
                <a:solidFill>
                  <a:schemeClr val="bg1"/>
                </a:solidFill>
                <a:latin typeface="Bagatela Medium" pitchFamily="2" charset="77"/>
              </a:rPr>
              <a:t>)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4481B73-FF36-444E-869D-1E7E6F8386A5}"/>
              </a:ext>
            </a:extLst>
          </p:cNvPr>
          <p:cNvGrpSpPr/>
          <p:nvPr/>
        </p:nvGrpSpPr>
        <p:grpSpPr>
          <a:xfrm>
            <a:off x="1615629" y="2797336"/>
            <a:ext cx="8960742" cy="830997"/>
            <a:chOff x="1621282" y="2797336"/>
            <a:chExt cx="8960742" cy="83099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FD4A52D-FE8E-7C4C-95E3-90B3F0E875BD}"/>
                </a:ext>
              </a:extLst>
            </p:cNvPr>
            <p:cNvSpPr txBox="1"/>
            <p:nvPr/>
          </p:nvSpPr>
          <p:spPr>
            <a:xfrm>
              <a:off x="1621282" y="2797336"/>
              <a:ext cx="194316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dirty="0">
                  <a:solidFill>
                    <a:schemeClr val="bg1"/>
                  </a:solidFill>
                  <a:latin typeface="Bagatela Medium" pitchFamily="2" charset="77"/>
                </a:rPr>
                <a:t>Fase Inicial</a:t>
              </a:r>
            </a:p>
            <a:p>
              <a:pPr algn="ctr"/>
              <a:r>
                <a:rPr lang="pt-BR" sz="2400" dirty="0">
                  <a:solidFill>
                    <a:schemeClr val="bg1"/>
                  </a:solidFill>
                  <a:latin typeface="Bagatela Medium" pitchFamily="2" charset="77"/>
                </a:rPr>
                <a:t>(1975 – 1979)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1CB485D-97C7-3145-8549-4FE04E2F641E}"/>
                </a:ext>
              </a:extLst>
            </p:cNvPr>
            <p:cNvSpPr txBox="1"/>
            <p:nvPr/>
          </p:nvSpPr>
          <p:spPr>
            <a:xfrm>
              <a:off x="4438377" y="2797336"/>
              <a:ext cx="257634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dirty="0">
                  <a:solidFill>
                    <a:schemeClr val="bg1"/>
                  </a:solidFill>
                  <a:latin typeface="Bagatela Medium" pitchFamily="2" charset="77"/>
                </a:rPr>
                <a:t>Fase de Afirmação</a:t>
              </a:r>
            </a:p>
            <a:p>
              <a:pPr algn="ctr"/>
              <a:r>
                <a:rPr lang="pt-BR" sz="2400" dirty="0">
                  <a:solidFill>
                    <a:schemeClr val="bg1"/>
                  </a:solidFill>
                  <a:latin typeface="Bagatela Medium" pitchFamily="2" charset="77"/>
                </a:rPr>
                <a:t>(1980 – 1986)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69E6D8C-9E06-BB40-BB1A-9964EE6C65A7}"/>
                </a:ext>
              </a:extLst>
            </p:cNvPr>
            <p:cNvSpPr txBox="1"/>
            <p:nvPr/>
          </p:nvSpPr>
          <p:spPr>
            <a:xfrm>
              <a:off x="7888658" y="2797336"/>
              <a:ext cx="269336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dirty="0">
                  <a:solidFill>
                    <a:schemeClr val="bg1"/>
                  </a:solidFill>
                  <a:latin typeface="Bagatela Medium" pitchFamily="2" charset="77"/>
                </a:rPr>
                <a:t>Fase de Estagnação</a:t>
              </a:r>
            </a:p>
            <a:p>
              <a:pPr algn="ctr"/>
              <a:r>
                <a:rPr lang="pt-BR" sz="2400" dirty="0">
                  <a:solidFill>
                    <a:schemeClr val="bg1"/>
                  </a:solidFill>
                  <a:latin typeface="Bagatela Medium" pitchFamily="2" charset="77"/>
                </a:rPr>
                <a:t>(1986 – 1995)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BA677B74-4592-8847-A12F-B463602C781E}"/>
              </a:ext>
            </a:extLst>
          </p:cNvPr>
          <p:cNvGrpSpPr/>
          <p:nvPr/>
        </p:nvGrpSpPr>
        <p:grpSpPr>
          <a:xfrm>
            <a:off x="3450596" y="3991426"/>
            <a:ext cx="5290808" cy="830997"/>
            <a:chOff x="3054825" y="3882940"/>
            <a:chExt cx="5290808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DEC1839-D28D-8143-AE9B-34D77F6FA362}"/>
                </a:ext>
              </a:extLst>
            </p:cNvPr>
            <p:cNvSpPr txBox="1"/>
            <p:nvPr/>
          </p:nvSpPr>
          <p:spPr>
            <a:xfrm>
              <a:off x="3054825" y="3882940"/>
              <a:ext cx="276710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dirty="0">
                  <a:solidFill>
                    <a:schemeClr val="bg1"/>
                  </a:solidFill>
                  <a:latin typeface="Bagatela Medium" pitchFamily="2" charset="77"/>
                </a:rPr>
                <a:t>Fase de Redefinição</a:t>
              </a:r>
            </a:p>
            <a:p>
              <a:pPr algn="ctr"/>
              <a:r>
                <a:rPr lang="pt-BR" sz="2400" dirty="0">
                  <a:solidFill>
                    <a:schemeClr val="bg1"/>
                  </a:solidFill>
                  <a:latin typeface="Bagatela Medium" pitchFamily="2" charset="77"/>
                </a:rPr>
                <a:t>(1995 – 2000)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3135735-62B0-5B43-9E87-77EEEA0DE583}"/>
                </a:ext>
              </a:extLst>
            </p:cNvPr>
            <p:cNvSpPr txBox="1"/>
            <p:nvPr/>
          </p:nvSpPr>
          <p:spPr>
            <a:xfrm>
              <a:off x="6557963" y="3882940"/>
              <a:ext cx="178767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dirty="0">
                  <a:solidFill>
                    <a:schemeClr val="bg1"/>
                  </a:solidFill>
                  <a:latin typeface="Bagatela Medium" pitchFamily="2" charset="77"/>
                </a:rPr>
                <a:t>Fase “Atual”</a:t>
              </a:r>
            </a:p>
            <a:p>
              <a:pPr algn="ctr"/>
              <a:r>
                <a:rPr lang="pt-BR" sz="2400" dirty="0">
                  <a:solidFill>
                    <a:schemeClr val="bg1"/>
                  </a:solidFill>
                  <a:latin typeface="Bagatela Medium" pitchFamily="2" charset="77"/>
                </a:rPr>
                <a:t>(2000 –)</a:t>
              </a: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26A7400C-9BC1-AD4B-B6BD-53C897FFDE3E}"/>
              </a:ext>
            </a:extLst>
          </p:cNvPr>
          <p:cNvSpPr/>
          <p:nvPr/>
        </p:nvSpPr>
        <p:spPr>
          <a:xfrm>
            <a:off x="4577796" y="5198345"/>
            <a:ext cx="30364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Bagatela Medium" pitchFamily="2" charset="77"/>
              </a:rPr>
              <a:t>FONTE: BIODIESELBR (2012)</a:t>
            </a:r>
          </a:p>
        </p:txBody>
      </p:sp>
    </p:spTree>
    <p:extLst>
      <p:ext uri="{BB962C8B-B14F-4D97-AF65-F5344CB8AC3E}">
        <p14:creationId xmlns:p14="http://schemas.microsoft.com/office/powerpoint/2010/main" val="34148258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25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996712" y="549275"/>
            <a:ext cx="41985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Gerência do projeto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7CFAC9-E5E5-4846-A7AD-B1DFB22DC144}"/>
              </a:ext>
            </a:extLst>
          </p:cNvPr>
          <p:cNvSpPr txBox="1"/>
          <p:nvPr/>
        </p:nvSpPr>
        <p:spPr>
          <a:xfrm>
            <a:off x="1840669" y="2890391"/>
            <a:ext cx="851066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200" dirty="0">
                <a:solidFill>
                  <a:schemeClr val="bg1"/>
                </a:solidFill>
                <a:latin typeface="Bagatela Medium" pitchFamily="2" charset="77"/>
              </a:rPr>
              <a:t>Plano de elaboração e gerenciamento do projeto</a:t>
            </a:r>
          </a:p>
          <a:p>
            <a:pPr algn="ctr"/>
            <a:r>
              <a:rPr lang="pt-BR" sz="3200" dirty="0">
                <a:solidFill>
                  <a:schemeClr val="bg1"/>
                </a:solidFill>
                <a:latin typeface="Bagatela Medium" pitchFamily="2" charset="77"/>
              </a:rPr>
              <a:t>(PMBOK)</a:t>
            </a:r>
          </a:p>
        </p:txBody>
      </p:sp>
    </p:spTree>
    <p:extLst>
      <p:ext uri="{BB962C8B-B14F-4D97-AF65-F5344CB8AC3E}">
        <p14:creationId xmlns:p14="http://schemas.microsoft.com/office/powerpoint/2010/main" val="505616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26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996712" y="549275"/>
            <a:ext cx="41985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Gerência do projeto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D718A3B-1BF6-A74F-A6C3-8894A9D294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7565656"/>
              </p:ext>
            </p:extLst>
          </p:nvPr>
        </p:nvGraphicFramePr>
        <p:xfrm>
          <a:off x="2905954" y="1282553"/>
          <a:ext cx="6382570" cy="4456640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1463971">
                  <a:extLst>
                    <a:ext uri="{9D8B030D-6E8A-4147-A177-3AD203B41FA5}">
                      <a16:colId xmlns:a16="http://schemas.microsoft.com/office/drawing/2014/main" val="3946213852"/>
                    </a:ext>
                  </a:extLst>
                </a:gridCol>
                <a:gridCol w="1522631">
                  <a:extLst>
                    <a:ext uri="{9D8B030D-6E8A-4147-A177-3AD203B41FA5}">
                      <a16:colId xmlns:a16="http://schemas.microsoft.com/office/drawing/2014/main" val="2775651410"/>
                    </a:ext>
                  </a:extLst>
                </a:gridCol>
                <a:gridCol w="1229752">
                  <a:extLst>
                    <a:ext uri="{9D8B030D-6E8A-4147-A177-3AD203B41FA5}">
                      <a16:colId xmlns:a16="http://schemas.microsoft.com/office/drawing/2014/main" val="3073840034"/>
                    </a:ext>
                  </a:extLst>
                </a:gridCol>
                <a:gridCol w="1112438">
                  <a:extLst>
                    <a:ext uri="{9D8B030D-6E8A-4147-A177-3AD203B41FA5}">
                      <a16:colId xmlns:a16="http://schemas.microsoft.com/office/drawing/2014/main" val="3192182886"/>
                    </a:ext>
                  </a:extLst>
                </a:gridCol>
                <a:gridCol w="1053778">
                  <a:extLst>
                    <a:ext uri="{9D8B030D-6E8A-4147-A177-3AD203B41FA5}">
                      <a16:colId xmlns:a16="http://schemas.microsoft.com/office/drawing/2014/main" val="1015760853"/>
                    </a:ext>
                  </a:extLst>
                </a:gridCol>
              </a:tblGrid>
              <a:tr h="13178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Por quê?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O Que?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Quem?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Como?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Quando e Quanto?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extLst>
                  <a:ext uri="{0D108BD9-81ED-4DB2-BD59-A6C34878D82A}">
                    <a16:rowId xmlns:a16="http://schemas.microsoft.com/office/drawing/2014/main" val="703880568"/>
                  </a:ext>
                </a:extLst>
              </a:tr>
              <a:tr h="23821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(1) JUSTIFICATIVAS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(4) PRODUTO do PROJETO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(6) STAKEHOLDERS E FATORES EXTERNOS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(8) PREMISSAS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(11) RISCOS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extLst>
                  <a:ext uri="{0D108BD9-81ED-4DB2-BD59-A6C34878D82A}">
                    <a16:rowId xmlns:a16="http://schemas.microsoft.com/office/drawing/2014/main" val="3932658264"/>
                  </a:ext>
                </a:extLst>
              </a:tr>
              <a:tr h="110596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A demanda por conhecimento dos preços dos combustíveis com antecedência, pois a variação entre os postos é visível e em alguns casos muito alta.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 kern="50">
                          <a:effectLst/>
                        </a:rPr>
                        <a:t>Uma aplicação para pesquisa e compra de combustível a partir da localização atual do motorista e/ou a partir de uma rota pré-definida.</a:t>
                      </a:r>
                      <a:endParaRPr lang="en-BR" sz="70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 kern="50">
                          <a:effectLst/>
                        </a:rPr>
                        <a:t> </a:t>
                      </a:r>
                      <a:endParaRPr lang="en-BR" sz="70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 kern="50">
                          <a:effectLst/>
                        </a:rPr>
                        <a:t>O produto será denominado como Etanóis.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Motoristas, postos de combustível, pesquisadores da área de combustível, API de geolocalização, API de pagamentos, API de anúncios publicitários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Serão desenvolvidas funcionalidades do projeto que serão entregues em fases, junto a relatórios técnicos sobre elas.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Pode ocorrer dos gerentes de postos não inserirem os dados sobre os estabelecimentos ou deixá-los desatualizados.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extLst>
                  <a:ext uri="{0D108BD9-81ED-4DB2-BD59-A6C34878D82A}">
                    <a16:rowId xmlns:a16="http://schemas.microsoft.com/office/drawing/2014/main" val="565819995"/>
                  </a:ext>
                </a:extLst>
              </a:tr>
              <a:tr h="22068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(2) OBJETIVOS (SMART)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(5) REQUISITOS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(7) EQUIPE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 dirty="0">
                          <a:effectLst/>
                        </a:rPr>
                        <a:t>(9) GRUPOS DE ENTREGAS</a:t>
                      </a:r>
                      <a:endParaRPr lang="en-BR" sz="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(12) LINHA DO TEMPO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extLst>
                  <a:ext uri="{0D108BD9-81ED-4DB2-BD59-A6C34878D82A}">
                    <a16:rowId xmlns:a16="http://schemas.microsoft.com/office/drawing/2014/main" val="1786373800"/>
                  </a:ext>
                </a:extLst>
              </a:tr>
              <a:tr h="185536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Desenvolver um motor de busca de preços de combustível de acordo com a localização do usuário ou em uma rota pré-definida, deixando-o ciente dos valores com antecedência e mantendo toda a gestão do seu veículo, no que tange a.</a:t>
                      </a:r>
                      <a:endParaRPr lang="en-BR" sz="70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 </a:t>
                      </a:r>
                      <a:endParaRPr lang="en-BR" sz="70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Este projeto será entregue no dia 6 de junho de 2020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tc rowSpan="3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Possuir um cadastro para usuários e postos de combustível, permitir a visualização de postos a partir da localização do usuário ou em uma rota pré-definida, permitir o pagamento do combustível adquirido pelo próprio aplicativo e permitir a visualização do histórico de compras do usuário.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475" marR="91475" marT="45738" marB="45738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João Vitor Teixeira, Júlio Cesar Carvalho, Mateus José Barbosa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 dirty="0">
                          <a:effectLst/>
                        </a:rPr>
                        <a:t>Documentação teórica sobre o projeto, sua arquitetura e seus requisitos.</a:t>
                      </a:r>
                      <a:endParaRPr lang="en-BR" sz="700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 dirty="0">
                          <a:effectLst/>
                        </a:rPr>
                        <a:t> </a:t>
                      </a:r>
                      <a:endParaRPr lang="en-BR" sz="700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 dirty="0">
                          <a:effectLst/>
                        </a:rPr>
                        <a:t>O código-fonte referente ao projeto: API, Mobile e Web.</a:t>
                      </a:r>
                      <a:endParaRPr lang="en-BR" sz="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 dirty="0">
                          <a:effectLst/>
                        </a:rPr>
                        <a:t>Apresentação do projeto: 21/02/2020</a:t>
                      </a:r>
                      <a:endParaRPr lang="en-BR" sz="700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 dirty="0">
                          <a:effectLst/>
                        </a:rPr>
                        <a:t>Primeira entrega: 28/03/2020</a:t>
                      </a:r>
                      <a:endParaRPr lang="en-BR" sz="700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 dirty="0">
                          <a:effectLst/>
                        </a:rPr>
                        <a:t>Segunda entrega: 18/04/2020</a:t>
                      </a:r>
                      <a:endParaRPr lang="en-BR" sz="700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 dirty="0">
                          <a:effectLst/>
                        </a:rPr>
                        <a:t>Terceira entrega:</a:t>
                      </a:r>
                      <a:endParaRPr lang="en-BR" sz="700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 dirty="0">
                          <a:effectLst/>
                        </a:rPr>
                        <a:t>23/05/2020</a:t>
                      </a:r>
                      <a:endParaRPr lang="en-BR" sz="700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 dirty="0">
                          <a:effectLst/>
                        </a:rPr>
                        <a:t>Quarta entrega: 02/12/2020</a:t>
                      </a:r>
                      <a:endParaRPr lang="en-BR" sz="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extLst>
                  <a:ext uri="{0D108BD9-81ED-4DB2-BD59-A6C34878D82A}">
                    <a16:rowId xmlns:a16="http://schemas.microsoft.com/office/drawing/2014/main" val="4192899916"/>
                  </a:ext>
                </a:extLst>
              </a:tr>
              <a:tr h="20330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(3) BENEFÍCIOS (Futuros)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(10) RESTRIÇÕES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475" marR="91475" marT="45738" marB="45738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(13) CUSTOS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extLst>
                  <a:ext uri="{0D108BD9-81ED-4DB2-BD59-A6C34878D82A}">
                    <a16:rowId xmlns:a16="http://schemas.microsoft.com/office/drawing/2014/main" val="864582152"/>
                  </a:ext>
                </a:extLst>
              </a:tr>
              <a:tr h="69428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Facilitar o planejamento das viagens, ser uma plataforma de divulgação e aumento da concorrência dos postos, agregar valor no que tange à economia e gerência do automóvel.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>
                          <a:effectLst/>
                        </a:rPr>
                        <a:t>O projeto é dependente das APIs de geolocalização, pagamentos e anúncios publicitários, junto à disponibilidade do serviço de nuvem da AWS que proverá os dados da API do Etanóis. Caso esses serviços fiquem indisponíveis, o projeto passará por inoperabilidade.</a:t>
                      </a:r>
                      <a:endParaRPr lang="en-BR" sz="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1475" marR="91475" marT="45738" marB="45738" anchor="ctr"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pt-BR" sz="700" dirty="0">
                          <a:effectLst/>
                        </a:rPr>
                        <a:t>Custo de hospedagem da API Etanóis na AWS e custo de desenvolvimento</a:t>
                      </a:r>
                      <a:endParaRPr lang="en-BR" sz="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615" marR="44615" marT="0" marB="0" anchor="ctr"/>
                </a:tc>
                <a:extLst>
                  <a:ext uri="{0D108BD9-81ED-4DB2-BD59-A6C34878D82A}">
                    <a16:rowId xmlns:a16="http://schemas.microsoft.com/office/drawing/2014/main" val="100384838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F3A2B8C-256D-384D-894F-712CCF68CBDD}"/>
              </a:ext>
            </a:extLst>
          </p:cNvPr>
          <p:cNvSpPr txBox="1"/>
          <p:nvPr/>
        </p:nvSpPr>
        <p:spPr>
          <a:xfrm>
            <a:off x="4368604" y="5970602"/>
            <a:ext cx="35814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QUADRO 1 – Project Model Canvas</a:t>
            </a:r>
          </a:p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FONTE: Elaboração própria</a:t>
            </a:r>
          </a:p>
        </p:txBody>
      </p:sp>
    </p:spTree>
    <p:extLst>
      <p:ext uri="{BB962C8B-B14F-4D97-AF65-F5344CB8AC3E}">
        <p14:creationId xmlns:p14="http://schemas.microsoft.com/office/powerpoint/2010/main" val="26967335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27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996712" y="549275"/>
            <a:ext cx="41985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Gerência do projeto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3A2B8C-256D-384D-894F-712CCF68CBDD}"/>
              </a:ext>
            </a:extLst>
          </p:cNvPr>
          <p:cNvSpPr txBox="1"/>
          <p:nvPr/>
        </p:nvSpPr>
        <p:spPr>
          <a:xfrm>
            <a:off x="4245974" y="5846618"/>
            <a:ext cx="37000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FIGURA 5 – Fluxo do processo Scum</a:t>
            </a:r>
          </a:p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FONTE: PRESSMAN (2011)</a:t>
            </a:r>
          </a:p>
        </p:txBody>
      </p:sp>
      <p:pic>
        <p:nvPicPr>
          <p:cNvPr id="12" name="Picture 11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2BBCF15C-CD12-1346-970E-FA58A27E569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435" y="1346490"/>
            <a:ext cx="785113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5873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28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996712" y="549275"/>
            <a:ext cx="41985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Gerência do projeto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3A2B8C-256D-384D-894F-712CCF68CBDD}"/>
              </a:ext>
            </a:extLst>
          </p:cNvPr>
          <p:cNvSpPr txBox="1"/>
          <p:nvPr/>
        </p:nvSpPr>
        <p:spPr>
          <a:xfrm>
            <a:off x="4699624" y="5753630"/>
            <a:ext cx="27061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FIGURA 6 – Trello Etanóis</a:t>
            </a:r>
          </a:p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FONTE: Trello (2020)</a:t>
            </a:r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1EF84D8C-2CCC-7A46-944A-CA24BB785ED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836" y="1269000"/>
            <a:ext cx="8020328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8616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29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996712" y="549275"/>
            <a:ext cx="41985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Gerência do projeto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3A2B8C-256D-384D-894F-712CCF68CBDD}"/>
              </a:ext>
            </a:extLst>
          </p:cNvPr>
          <p:cNvSpPr txBox="1"/>
          <p:nvPr/>
        </p:nvSpPr>
        <p:spPr>
          <a:xfrm>
            <a:off x="4352574" y="5753630"/>
            <a:ext cx="34868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FIGURA 7 – Github da API Etanóis</a:t>
            </a:r>
          </a:p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FONTE: GitHub (2020)</a:t>
            </a:r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BBF0A2AA-2756-024F-943D-6A43E36B5BC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954" y="1269000"/>
            <a:ext cx="7510092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256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5347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3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95325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4872748" y="549275"/>
            <a:ext cx="2446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Introdução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219B7EE-3F2F-6745-BA1B-08CBDB09679D}"/>
              </a:ext>
            </a:extLst>
          </p:cNvPr>
          <p:cNvGrpSpPr/>
          <p:nvPr/>
        </p:nvGrpSpPr>
        <p:grpSpPr>
          <a:xfrm>
            <a:off x="1360761" y="2698388"/>
            <a:ext cx="9470478" cy="1816100"/>
            <a:chOff x="1031314" y="2698387"/>
            <a:chExt cx="9470478" cy="181610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A2C69AB-174B-7E40-A0E0-3D0A86FF97D7}"/>
                </a:ext>
              </a:extLst>
            </p:cNvPr>
            <p:cNvSpPr txBox="1"/>
            <p:nvPr/>
          </p:nvSpPr>
          <p:spPr>
            <a:xfrm>
              <a:off x="3643825" y="2913940"/>
              <a:ext cx="6857967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BR" sz="2800" dirty="0">
                  <a:solidFill>
                    <a:schemeClr val="bg1"/>
                  </a:solidFill>
                  <a:latin typeface="Bagatela Medium" pitchFamily="2" charset="77"/>
                </a:rPr>
                <a:t>Imagine-se em uma viagem longa inédita</a:t>
              </a:r>
            </a:p>
            <a:p>
              <a:pPr algn="ctr"/>
              <a:r>
                <a:rPr lang="en-BR" sz="2800" dirty="0">
                  <a:solidFill>
                    <a:schemeClr val="bg1"/>
                  </a:solidFill>
                  <a:latin typeface="Bagatela Medium" pitchFamily="2" charset="77"/>
                </a:rPr>
                <a:t>para você… O marcador de combustível está</a:t>
              </a:r>
            </a:p>
            <a:p>
              <a:pPr algn="ctr"/>
              <a:r>
                <a:rPr lang="en-BR" sz="2800" dirty="0">
                  <a:solidFill>
                    <a:schemeClr val="bg1"/>
                  </a:solidFill>
                  <a:latin typeface="Bagatela Medium" pitchFamily="2" charset="77"/>
                </a:rPr>
                <a:t>em ¼ da capacidade.</a:t>
              </a:r>
            </a:p>
          </p:txBody>
        </p:sp>
        <p:pic>
          <p:nvPicPr>
            <p:cNvPr id="12" name="Picture 11" descr="A picture containing text, gauge, device&#10;&#10;Description automatically generated">
              <a:extLst>
                <a:ext uri="{FF2B5EF4-FFF2-40B4-BE49-F238E27FC236}">
                  <a16:creationId xmlns:a16="http://schemas.microsoft.com/office/drawing/2014/main" id="{2809CCD6-30CF-A84A-BA0E-09701A4B4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31314" y="2698387"/>
              <a:ext cx="1816100" cy="1816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24584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30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2024226" y="549275"/>
            <a:ext cx="81435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Requisitos funcionais e não-funcionais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8EBCF52-EA45-7E46-BB28-5A66FE90888C}"/>
              </a:ext>
            </a:extLst>
          </p:cNvPr>
          <p:cNvGrpSpPr/>
          <p:nvPr/>
        </p:nvGrpSpPr>
        <p:grpSpPr>
          <a:xfrm>
            <a:off x="2886628" y="1626381"/>
            <a:ext cx="6418745" cy="3605238"/>
            <a:chOff x="2886628" y="1657159"/>
            <a:chExt cx="6418745" cy="3605238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09B555B-6616-154E-810E-D1AFA35C61CA}"/>
                </a:ext>
              </a:extLst>
            </p:cNvPr>
            <p:cNvSpPr txBox="1"/>
            <p:nvPr/>
          </p:nvSpPr>
          <p:spPr>
            <a:xfrm>
              <a:off x="4160214" y="1657159"/>
              <a:ext cx="387157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dirty="0">
                  <a:solidFill>
                    <a:schemeClr val="bg1"/>
                  </a:solidFill>
                  <a:latin typeface="Bagatela Medium" pitchFamily="2" charset="77"/>
                </a:rPr>
                <a:t>Credenciamento do usuário 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6C2B626-E080-2C49-AB77-7342B4AF67FD}"/>
                </a:ext>
              </a:extLst>
            </p:cNvPr>
            <p:cNvSpPr txBox="1"/>
            <p:nvPr/>
          </p:nvSpPr>
          <p:spPr>
            <a:xfrm>
              <a:off x="3304210" y="2285874"/>
              <a:ext cx="558358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dirty="0">
                  <a:solidFill>
                    <a:schemeClr val="bg1"/>
                  </a:solidFill>
                  <a:latin typeface="Bagatela Medium" pitchFamily="2" charset="77"/>
                </a:rPr>
                <a:t>Credenciamento do posto de combustível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9202A23-459E-164D-9C0C-FA4E5E0341E5}"/>
                </a:ext>
              </a:extLst>
            </p:cNvPr>
            <p:cNvSpPr txBox="1"/>
            <p:nvPr/>
          </p:nvSpPr>
          <p:spPr>
            <a:xfrm>
              <a:off x="2886628" y="2914589"/>
              <a:ext cx="64187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dirty="0">
                  <a:solidFill>
                    <a:schemeClr val="bg1"/>
                  </a:solidFill>
                  <a:latin typeface="Bagatela Medium" pitchFamily="2" charset="77"/>
                </a:rPr>
                <a:t>Manutenção dos dados do posto de combustível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54765E8-1D81-B94E-9C59-14651D44DDC4}"/>
                </a:ext>
              </a:extLst>
            </p:cNvPr>
            <p:cNvSpPr txBox="1"/>
            <p:nvPr/>
          </p:nvSpPr>
          <p:spPr>
            <a:xfrm>
              <a:off x="4461578" y="3543304"/>
              <a:ext cx="32688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dirty="0">
                  <a:solidFill>
                    <a:schemeClr val="bg1"/>
                  </a:solidFill>
                  <a:latin typeface="Bagatela Medium" pitchFamily="2" charset="77"/>
                </a:rPr>
                <a:t>Preferências do usuário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7969A5-EC4A-1A42-8983-8680C9332602}"/>
                </a:ext>
              </a:extLst>
            </p:cNvPr>
            <p:cNvSpPr txBox="1"/>
            <p:nvPr/>
          </p:nvSpPr>
          <p:spPr>
            <a:xfrm>
              <a:off x="5641389" y="4800732"/>
              <a:ext cx="90922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dirty="0">
                  <a:solidFill>
                    <a:schemeClr val="bg1"/>
                  </a:solidFill>
                  <a:latin typeface="Bagatela Medium" pitchFamily="2" charset="77"/>
                </a:rPr>
                <a:t>Mapa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5E4A2EC-8F70-1B4C-946D-6AF3A80B4E56}"/>
                </a:ext>
              </a:extLst>
            </p:cNvPr>
            <p:cNvSpPr txBox="1"/>
            <p:nvPr/>
          </p:nvSpPr>
          <p:spPr>
            <a:xfrm>
              <a:off x="5618946" y="4172019"/>
              <a:ext cx="9541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dirty="0">
                  <a:solidFill>
                    <a:schemeClr val="bg1"/>
                  </a:solidFill>
                  <a:latin typeface="Bagatela Medium" pitchFamily="2" charset="77"/>
                </a:rPr>
                <a:t>Radar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059743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31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2024226" y="549275"/>
            <a:ext cx="81435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Requisitos funcionais e não-funcionais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7DAB4AF-ECE9-E444-AF4F-1AD99C5F3847}"/>
              </a:ext>
            </a:extLst>
          </p:cNvPr>
          <p:cNvGrpSpPr/>
          <p:nvPr/>
        </p:nvGrpSpPr>
        <p:grpSpPr>
          <a:xfrm>
            <a:off x="680887" y="2699144"/>
            <a:ext cx="10830227" cy="1459712"/>
            <a:chOff x="676084" y="1626381"/>
            <a:chExt cx="10830227" cy="1459712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09B555B-6616-154E-810E-D1AFA35C61CA}"/>
                </a:ext>
              </a:extLst>
            </p:cNvPr>
            <p:cNvSpPr txBox="1"/>
            <p:nvPr/>
          </p:nvSpPr>
          <p:spPr>
            <a:xfrm>
              <a:off x="685720" y="1626381"/>
              <a:ext cx="1082059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dirty="0">
                  <a:solidFill>
                    <a:schemeClr val="bg1"/>
                  </a:solidFill>
                  <a:latin typeface="Bagatela Medium" pitchFamily="2" charset="77"/>
                </a:rPr>
                <a:t>A aplicação </a:t>
              </a:r>
              <a:r>
                <a:rPr lang="pt-BR" sz="2400" i="1" dirty="0">
                  <a:solidFill>
                    <a:schemeClr val="bg1"/>
                  </a:solidFill>
                  <a:latin typeface="Bagatela Medium" pitchFamily="2" charset="77"/>
                </a:rPr>
                <a:t>mobile </a:t>
              </a:r>
              <a:r>
                <a:rPr lang="pt-BR" sz="2400" dirty="0">
                  <a:solidFill>
                    <a:schemeClr val="bg1"/>
                  </a:solidFill>
                  <a:latin typeface="Bagatela Medium" pitchFamily="2" charset="77"/>
                </a:rPr>
                <a:t>deve</a:t>
              </a:r>
              <a:r>
                <a:rPr lang="pt-BR" sz="2400" i="1" dirty="0">
                  <a:solidFill>
                    <a:schemeClr val="bg1"/>
                  </a:solidFill>
                  <a:latin typeface="Bagatela Medium" pitchFamily="2" charset="77"/>
                </a:rPr>
                <a:t> </a:t>
              </a:r>
              <a:r>
                <a:rPr lang="pt-BR" sz="2400" dirty="0">
                  <a:solidFill>
                    <a:schemeClr val="bg1"/>
                  </a:solidFill>
                  <a:latin typeface="Bagatela Medium" pitchFamily="2" charset="77"/>
                </a:rPr>
                <a:t>executar em </a:t>
              </a:r>
              <a:r>
                <a:rPr lang="pt-BR" sz="2400" dirty="0" err="1">
                  <a:solidFill>
                    <a:schemeClr val="bg1"/>
                  </a:solidFill>
                  <a:latin typeface="Bagatela Medium" pitchFamily="2" charset="77"/>
                </a:rPr>
                <a:t>Android</a:t>
              </a:r>
              <a:r>
                <a:rPr lang="pt-BR" sz="2400" dirty="0">
                  <a:solidFill>
                    <a:schemeClr val="bg1"/>
                  </a:solidFill>
                  <a:latin typeface="Bagatela Medium" pitchFamily="2" charset="77"/>
                </a:rPr>
                <a:t> 5.1 ou superior e iOS 10 ou superior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6C2B626-E080-2C49-AB77-7342B4AF67FD}"/>
                </a:ext>
              </a:extLst>
            </p:cNvPr>
            <p:cNvSpPr txBox="1"/>
            <p:nvPr/>
          </p:nvSpPr>
          <p:spPr>
            <a:xfrm>
              <a:off x="676084" y="2255096"/>
              <a:ext cx="108205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dirty="0">
                  <a:solidFill>
                    <a:schemeClr val="bg1"/>
                  </a:solidFill>
                  <a:latin typeface="Bagatela Medium" pitchFamily="2" charset="77"/>
                </a:rPr>
                <a:t>A aplicação </a:t>
              </a:r>
              <a:r>
                <a:rPr lang="pt-BR" sz="2400" i="1" dirty="0">
                  <a:solidFill>
                    <a:schemeClr val="bg1"/>
                  </a:solidFill>
                  <a:latin typeface="Bagatela Medium" pitchFamily="2" charset="77"/>
                </a:rPr>
                <a:t>web</a:t>
              </a:r>
              <a:r>
                <a:rPr lang="pt-BR" sz="2400" dirty="0">
                  <a:solidFill>
                    <a:schemeClr val="bg1"/>
                  </a:solidFill>
                  <a:latin typeface="Bagatela Medium" pitchFamily="2" charset="77"/>
                </a:rPr>
                <a:t> deve executar em Chrome 81.0 ou superior, Firefox 75.0 ou superior, Safari 13.0 ou superior e Opera 64.0 ou superior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54886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32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709787" y="549275"/>
            <a:ext cx="47724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Arquitetura do projeto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3E1DAF-940A-EF4C-97C8-CE33EC3DC7D3}"/>
              </a:ext>
            </a:extLst>
          </p:cNvPr>
          <p:cNvSpPr txBox="1"/>
          <p:nvPr/>
        </p:nvSpPr>
        <p:spPr>
          <a:xfrm>
            <a:off x="4015944" y="5629638"/>
            <a:ext cx="41601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FIGURA 8 – Diagrama de pacotes Etanóis</a:t>
            </a:r>
          </a:p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FONTE: Elaboração própria</a:t>
            </a:r>
          </a:p>
        </p:txBody>
      </p:sp>
      <p:pic>
        <p:nvPicPr>
          <p:cNvPr id="3" name="Picture 2" descr="Diagram, engineering drawing&#10;&#10;Description automatically generated">
            <a:extLst>
              <a:ext uri="{FF2B5EF4-FFF2-40B4-BE49-F238E27FC236}">
                <a16:creationId xmlns:a16="http://schemas.microsoft.com/office/drawing/2014/main" id="{F4F5D7F9-49BE-9E49-A156-BCBF126069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6000" y="1269275"/>
            <a:ext cx="560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3039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33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709787" y="549275"/>
            <a:ext cx="47724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Arquitetura do projeto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3E1DAF-940A-EF4C-97C8-CE33EC3DC7D3}"/>
              </a:ext>
            </a:extLst>
          </p:cNvPr>
          <p:cNvSpPr txBox="1"/>
          <p:nvPr/>
        </p:nvSpPr>
        <p:spPr>
          <a:xfrm>
            <a:off x="4281240" y="5629638"/>
            <a:ext cx="36295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FIGURA 9 – Modelo lógico de dados</a:t>
            </a:r>
          </a:p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FONTE: Elaboração própria</a:t>
            </a: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AAA321A-A412-1145-B271-661B26DC91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4637" y="1269275"/>
            <a:ext cx="3342725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4338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34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709787" y="549275"/>
            <a:ext cx="47724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Arquitetura do projeto</a:t>
            </a:r>
          </a:p>
        </p:txBody>
      </p:sp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1D2E9C6B-DC99-0C43-A0E2-27AA26F3215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3276" y="1284498"/>
            <a:ext cx="7425449" cy="4320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EE3D4F4-4DDB-1E4D-905C-02A35F77F658}"/>
              </a:ext>
            </a:extLst>
          </p:cNvPr>
          <p:cNvSpPr txBox="1"/>
          <p:nvPr/>
        </p:nvSpPr>
        <p:spPr>
          <a:xfrm>
            <a:off x="3734616" y="5629638"/>
            <a:ext cx="47227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FIGURA 10 – Modelo de Sistemas Distribuídos</a:t>
            </a:r>
          </a:p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FONTE: Elaboração própria</a:t>
            </a:r>
          </a:p>
        </p:txBody>
      </p:sp>
    </p:spTree>
    <p:extLst>
      <p:ext uri="{BB962C8B-B14F-4D97-AF65-F5344CB8AC3E}">
        <p14:creationId xmlns:p14="http://schemas.microsoft.com/office/powerpoint/2010/main" val="5301560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35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709787" y="549275"/>
            <a:ext cx="47724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Arquitetura do projeto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B15EB2B-101B-A641-AD0B-7311932DCF24}"/>
              </a:ext>
            </a:extLst>
          </p:cNvPr>
          <p:cNvGrpSpPr/>
          <p:nvPr/>
        </p:nvGrpSpPr>
        <p:grpSpPr>
          <a:xfrm>
            <a:off x="1845486" y="1815820"/>
            <a:ext cx="8501046" cy="3691306"/>
            <a:chOff x="1845486" y="1727527"/>
            <a:chExt cx="8501046" cy="369130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E272A21-EDCE-EB40-802B-F4A254DF4322}"/>
                </a:ext>
              </a:extLst>
            </p:cNvPr>
            <p:cNvGrpSpPr/>
            <p:nvPr/>
          </p:nvGrpSpPr>
          <p:grpSpPr>
            <a:xfrm>
              <a:off x="1845486" y="2905780"/>
              <a:ext cx="8501046" cy="2513053"/>
              <a:chOff x="1921540" y="2905780"/>
              <a:chExt cx="8501046" cy="2513053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A1E7E352-A26E-E849-9DA0-0B7F67CD6484}"/>
                  </a:ext>
                </a:extLst>
              </p:cNvPr>
              <p:cNvSpPr txBox="1"/>
              <p:nvPr/>
            </p:nvSpPr>
            <p:spPr>
              <a:xfrm>
                <a:off x="1921540" y="2905780"/>
                <a:ext cx="850104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t-BR" sz="2800" dirty="0">
                    <a:solidFill>
                      <a:schemeClr val="bg1"/>
                    </a:solidFill>
                    <a:latin typeface="Bagatela Medium" pitchFamily="2" charset="77"/>
                  </a:rPr>
                  <a:t>API – </a:t>
                </a:r>
                <a:r>
                  <a:rPr lang="pt-BR" sz="2800" dirty="0" err="1">
                    <a:solidFill>
                      <a:schemeClr val="bg1"/>
                    </a:solidFill>
                    <a:latin typeface="Bagatela Medium" pitchFamily="2" charset="77"/>
                  </a:rPr>
                  <a:t>Node.js</a:t>
                </a:r>
                <a:r>
                  <a:rPr lang="pt-BR" sz="2800" dirty="0">
                    <a:solidFill>
                      <a:schemeClr val="bg1"/>
                    </a:solidFill>
                    <a:latin typeface="Bagatela Medium" pitchFamily="2" charset="77"/>
                  </a:rPr>
                  <a:t> e </a:t>
                </a:r>
                <a:r>
                  <a:rPr lang="pt-BR" sz="2800" dirty="0" err="1">
                    <a:solidFill>
                      <a:schemeClr val="bg1"/>
                    </a:solidFill>
                    <a:latin typeface="Bagatela Medium" pitchFamily="2" charset="77"/>
                  </a:rPr>
                  <a:t>TypeScript</a:t>
                </a:r>
                <a:r>
                  <a:rPr lang="pt-BR" sz="2800" dirty="0">
                    <a:solidFill>
                      <a:schemeClr val="bg1"/>
                    </a:solidFill>
                    <a:latin typeface="Bagatela Medium" pitchFamily="2" charset="77"/>
                  </a:rPr>
                  <a:t>, </a:t>
                </a:r>
                <a:r>
                  <a:rPr lang="pt-BR" sz="2800" dirty="0" err="1">
                    <a:solidFill>
                      <a:schemeClr val="bg1"/>
                    </a:solidFill>
                    <a:latin typeface="Bagatela Medium" pitchFamily="2" charset="77"/>
                  </a:rPr>
                  <a:t>Docker</a:t>
                </a:r>
                <a:r>
                  <a:rPr lang="pt-BR" sz="2800" dirty="0">
                    <a:solidFill>
                      <a:schemeClr val="bg1"/>
                    </a:solidFill>
                    <a:latin typeface="Bagatela Medium" pitchFamily="2" charset="77"/>
                  </a:rPr>
                  <a:t>, Redis e </a:t>
                </a:r>
                <a:r>
                  <a:rPr lang="pt-BR" sz="2800" dirty="0" err="1">
                    <a:solidFill>
                      <a:schemeClr val="bg1"/>
                    </a:solidFill>
                    <a:latin typeface="Bagatela Medium" pitchFamily="2" charset="77"/>
                  </a:rPr>
                  <a:t>PostgreSQL</a:t>
                </a:r>
                <a:endParaRPr lang="pt-BR" sz="2800" dirty="0">
                  <a:solidFill>
                    <a:schemeClr val="bg1"/>
                  </a:solidFill>
                  <a:latin typeface="Bagatela Medium" pitchFamily="2" charset="77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5785E42-566F-7B4B-9CCD-9D9C9EA176A8}"/>
                  </a:ext>
                </a:extLst>
              </p:cNvPr>
              <p:cNvSpPr txBox="1"/>
              <p:nvPr/>
            </p:nvSpPr>
            <p:spPr>
              <a:xfrm>
                <a:off x="3849944" y="3900697"/>
                <a:ext cx="464422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t-BR" sz="2800" dirty="0">
                    <a:solidFill>
                      <a:schemeClr val="bg1"/>
                    </a:solidFill>
                    <a:latin typeface="Bagatela Medium" pitchFamily="2" charset="77"/>
                  </a:rPr>
                  <a:t>Web – </a:t>
                </a:r>
                <a:r>
                  <a:rPr lang="pt-BR" sz="2800" dirty="0" err="1">
                    <a:solidFill>
                      <a:schemeClr val="bg1"/>
                    </a:solidFill>
                    <a:latin typeface="Bagatela Medium" pitchFamily="2" charset="77"/>
                  </a:rPr>
                  <a:t>Angular.js</a:t>
                </a:r>
                <a:r>
                  <a:rPr lang="pt-BR" sz="2800" dirty="0">
                    <a:solidFill>
                      <a:schemeClr val="bg1"/>
                    </a:solidFill>
                    <a:latin typeface="Bagatela Medium" pitchFamily="2" charset="77"/>
                  </a:rPr>
                  <a:t> e </a:t>
                </a:r>
                <a:r>
                  <a:rPr lang="pt-BR" sz="2800" dirty="0" err="1">
                    <a:solidFill>
                      <a:schemeClr val="bg1"/>
                    </a:solidFill>
                    <a:latin typeface="Bagatela Medium" pitchFamily="2" charset="77"/>
                  </a:rPr>
                  <a:t>Bootstrap</a:t>
                </a:r>
                <a:endParaRPr lang="pt-BR" sz="2800" dirty="0">
                  <a:solidFill>
                    <a:schemeClr val="bg1"/>
                  </a:solidFill>
                  <a:latin typeface="Bagatela Medium" pitchFamily="2" charset="7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C4DE6EE-F82C-744F-A135-1DA31DDEB6E7}"/>
                  </a:ext>
                </a:extLst>
              </p:cNvPr>
              <p:cNvSpPr txBox="1"/>
              <p:nvPr/>
            </p:nvSpPr>
            <p:spPr>
              <a:xfrm>
                <a:off x="3564610" y="4895613"/>
                <a:ext cx="521488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t-BR" sz="2800" dirty="0">
                    <a:solidFill>
                      <a:schemeClr val="bg1"/>
                    </a:solidFill>
                    <a:latin typeface="Bagatela Medium" pitchFamily="2" charset="77"/>
                  </a:rPr>
                  <a:t>Mobile – </a:t>
                </a:r>
                <a:r>
                  <a:rPr lang="pt-BR" sz="2800" dirty="0" err="1">
                    <a:solidFill>
                      <a:schemeClr val="bg1"/>
                    </a:solidFill>
                    <a:latin typeface="Bagatela Medium" pitchFamily="2" charset="77"/>
                  </a:rPr>
                  <a:t>Flutter</a:t>
                </a:r>
                <a:r>
                  <a:rPr lang="pt-BR" sz="2800" dirty="0">
                    <a:solidFill>
                      <a:schemeClr val="bg1"/>
                    </a:solidFill>
                    <a:latin typeface="Bagatela Medium" pitchFamily="2" charset="77"/>
                  </a:rPr>
                  <a:t>, </a:t>
                </a:r>
                <a:r>
                  <a:rPr lang="pt-BR" sz="2800" dirty="0" err="1">
                    <a:solidFill>
                      <a:schemeClr val="bg1"/>
                    </a:solidFill>
                    <a:latin typeface="Bagatela Medium" pitchFamily="2" charset="77"/>
                  </a:rPr>
                  <a:t>Mobx</a:t>
                </a:r>
                <a:r>
                  <a:rPr lang="pt-BR" sz="2800" dirty="0">
                    <a:solidFill>
                      <a:schemeClr val="bg1"/>
                    </a:solidFill>
                    <a:latin typeface="Bagatela Medium" pitchFamily="2" charset="77"/>
                  </a:rPr>
                  <a:t> e Modular</a:t>
                </a: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88AD2B9-5F80-6B4C-92B4-1898043943F5}"/>
                </a:ext>
              </a:extLst>
            </p:cNvPr>
            <p:cNvSpPr txBox="1"/>
            <p:nvPr/>
          </p:nvSpPr>
          <p:spPr>
            <a:xfrm>
              <a:off x="3825186" y="1727527"/>
              <a:ext cx="454162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600" dirty="0">
                  <a:solidFill>
                    <a:schemeClr val="bg1"/>
                  </a:solidFill>
                  <a:latin typeface="Bagatela Medium" pitchFamily="2" charset="77"/>
                </a:rPr>
                <a:t>Tecnologias utilizadas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732233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36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4411907" y="549275"/>
            <a:ext cx="3368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Plano de Testes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8727C93-6E0B-1B4B-B0BF-FA71AAB98F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7690055"/>
              </p:ext>
            </p:extLst>
          </p:nvPr>
        </p:nvGraphicFramePr>
        <p:xfrm>
          <a:off x="1164785" y="1600200"/>
          <a:ext cx="9862431" cy="3657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840536">
                  <a:extLst>
                    <a:ext uri="{9D8B030D-6E8A-4147-A177-3AD203B41FA5}">
                      <a16:colId xmlns:a16="http://schemas.microsoft.com/office/drawing/2014/main" val="3057844324"/>
                    </a:ext>
                  </a:extLst>
                </a:gridCol>
                <a:gridCol w="4267467">
                  <a:extLst>
                    <a:ext uri="{9D8B030D-6E8A-4147-A177-3AD203B41FA5}">
                      <a16:colId xmlns:a16="http://schemas.microsoft.com/office/drawing/2014/main" val="138958266"/>
                    </a:ext>
                  </a:extLst>
                </a:gridCol>
                <a:gridCol w="2754428">
                  <a:extLst>
                    <a:ext uri="{9D8B030D-6E8A-4147-A177-3AD203B41FA5}">
                      <a16:colId xmlns:a16="http://schemas.microsoft.com/office/drawing/2014/main" val="3972844176"/>
                    </a:ext>
                  </a:extLst>
                </a:gridCol>
              </a:tblGrid>
              <a:tr h="300000"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2000">
                          <a:effectLst/>
                        </a:rPr>
                        <a:t>EQUIPAMENTO</a:t>
                      </a:r>
                      <a:endParaRPr lang="en-BR" sz="20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710" marR="11071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2000">
                          <a:effectLst/>
                        </a:rPr>
                        <a:t>MARCA/MODELO/CONFIGURAÇÃO</a:t>
                      </a:r>
                      <a:endParaRPr lang="en-BR" sz="20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710" marR="11071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2000">
                          <a:effectLst/>
                        </a:rPr>
                        <a:t>FINALIDADE</a:t>
                      </a:r>
                      <a:endParaRPr lang="en-BR" sz="20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710" marR="110710" marT="0" marB="0" anchor="ctr"/>
                </a:tc>
                <a:extLst>
                  <a:ext uri="{0D108BD9-81ED-4DB2-BD59-A6C34878D82A}">
                    <a16:rowId xmlns:a16="http://schemas.microsoft.com/office/drawing/2014/main" val="4002080135"/>
                  </a:ext>
                </a:extLst>
              </a:tr>
              <a:tr h="600000"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2000">
                          <a:effectLst/>
                        </a:rPr>
                        <a:t>MacBook Air 2015</a:t>
                      </a:r>
                      <a:endParaRPr lang="en-BR" sz="20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710" marR="11071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2000">
                          <a:effectLst/>
                        </a:rPr>
                        <a:t>Apple, processador i5 1,6 GHz, 4 Gbytes de RAM e 128 Gbytes de SSD</a:t>
                      </a:r>
                      <a:endParaRPr lang="en-BR" sz="20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710" marR="11071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2000">
                          <a:effectLst/>
                        </a:rPr>
                        <a:t>Testes unitários e de integração da API.</a:t>
                      </a:r>
                      <a:endParaRPr lang="en-BR" sz="20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710" marR="110710" marT="0" marB="0" anchor="ctr"/>
                </a:tc>
                <a:extLst>
                  <a:ext uri="{0D108BD9-81ED-4DB2-BD59-A6C34878D82A}">
                    <a16:rowId xmlns:a16="http://schemas.microsoft.com/office/drawing/2014/main" val="1494016838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2000">
                          <a:effectLst/>
                        </a:rPr>
                        <a:t>MacBook Air 2019</a:t>
                      </a:r>
                      <a:endParaRPr lang="en-BR" sz="20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710" marR="11071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2000">
                          <a:effectLst/>
                        </a:rPr>
                        <a:t>Apple, processador i5 1,6 GHz, 8 Gbytes de RAM e 128 Gbytes de SSD</a:t>
                      </a:r>
                      <a:endParaRPr lang="en-BR" sz="20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710" marR="11071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2000">
                          <a:effectLst/>
                        </a:rPr>
                        <a:t>Testes unitários e de integração da aplicação mobile.</a:t>
                      </a:r>
                      <a:endParaRPr lang="en-BR" sz="20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710" marR="110710" marT="0" marB="0" anchor="ctr"/>
                </a:tc>
                <a:extLst>
                  <a:ext uri="{0D108BD9-81ED-4DB2-BD59-A6C34878D82A}">
                    <a16:rowId xmlns:a16="http://schemas.microsoft.com/office/drawing/2014/main" val="3883937790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2000">
                          <a:effectLst/>
                        </a:rPr>
                        <a:t>Notebook Acer</a:t>
                      </a:r>
                      <a:endParaRPr lang="en-BR" sz="20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710" marR="11071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2000">
                          <a:effectLst/>
                        </a:rPr>
                        <a:t>Acer, processador i5 1,6 GHz, 8 Gbytes de RAM e 500 Gbytes de HD</a:t>
                      </a:r>
                      <a:endParaRPr lang="en-BR" sz="20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710" marR="11071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2000">
                          <a:effectLst/>
                        </a:rPr>
                        <a:t>Testes unitários e de integração da aplicação Web.</a:t>
                      </a:r>
                      <a:endParaRPr lang="en-BR" sz="20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710" marR="110710" marT="0" marB="0" anchor="ctr"/>
                </a:tc>
                <a:extLst>
                  <a:ext uri="{0D108BD9-81ED-4DB2-BD59-A6C34878D82A}">
                    <a16:rowId xmlns:a16="http://schemas.microsoft.com/office/drawing/2014/main" val="1161568343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2000">
                          <a:effectLst/>
                        </a:rPr>
                        <a:t>Samsung Galaxy J7</a:t>
                      </a:r>
                      <a:endParaRPr lang="en-BR" sz="20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710" marR="11071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2000">
                          <a:effectLst/>
                        </a:rPr>
                        <a:t>Samsung, ARM Cortex-A53 1600 MHz, 3 Gbytes de RAM, 24 GBytes de armazenamento</a:t>
                      </a:r>
                      <a:endParaRPr lang="en-BR" sz="20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710" marR="110710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2000" dirty="0">
                          <a:effectLst/>
                        </a:rPr>
                        <a:t>Testes manuais da aplicação mobile.</a:t>
                      </a:r>
                      <a:endParaRPr lang="en-BR" sz="20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0710" marR="110710" marT="0" marB="0" anchor="ctr"/>
                </a:tc>
                <a:extLst>
                  <a:ext uri="{0D108BD9-81ED-4DB2-BD59-A6C34878D82A}">
                    <a16:rowId xmlns:a16="http://schemas.microsoft.com/office/drawing/2014/main" val="979779657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5D575412-43B6-8F47-AF15-90F44BA53DF9}"/>
              </a:ext>
            </a:extLst>
          </p:cNvPr>
          <p:cNvSpPr txBox="1"/>
          <p:nvPr/>
        </p:nvSpPr>
        <p:spPr>
          <a:xfrm>
            <a:off x="2786440" y="5490156"/>
            <a:ext cx="66191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QUADRO 2 – Equipamentos utilizados para a realização dos testes</a:t>
            </a:r>
          </a:p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FONTE: Elaboração própria</a:t>
            </a:r>
          </a:p>
        </p:txBody>
      </p:sp>
    </p:spTree>
    <p:extLst>
      <p:ext uri="{BB962C8B-B14F-4D97-AF65-F5344CB8AC3E}">
        <p14:creationId xmlns:p14="http://schemas.microsoft.com/office/powerpoint/2010/main" val="25888068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37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4411907" y="549275"/>
            <a:ext cx="3368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Plano de Testes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575412-43B6-8F47-AF15-90F44BA53DF9}"/>
              </a:ext>
            </a:extLst>
          </p:cNvPr>
          <p:cNvSpPr txBox="1"/>
          <p:nvPr/>
        </p:nvSpPr>
        <p:spPr>
          <a:xfrm>
            <a:off x="3067767" y="5412665"/>
            <a:ext cx="60564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QUADRO 3 – Software utilizados para a realização dos testes</a:t>
            </a:r>
          </a:p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FONTE: Elaboração própria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12C2014-9409-4041-95DA-8A687EC175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3509541"/>
              </p:ext>
            </p:extLst>
          </p:nvPr>
        </p:nvGraphicFramePr>
        <p:xfrm>
          <a:off x="1398500" y="1981200"/>
          <a:ext cx="9395999" cy="289590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131333">
                  <a:extLst>
                    <a:ext uri="{9D8B030D-6E8A-4147-A177-3AD203B41FA5}">
                      <a16:colId xmlns:a16="http://schemas.microsoft.com/office/drawing/2014/main" val="2069249288"/>
                    </a:ext>
                  </a:extLst>
                </a:gridCol>
                <a:gridCol w="3132333">
                  <a:extLst>
                    <a:ext uri="{9D8B030D-6E8A-4147-A177-3AD203B41FA5}">
                      <a16:colId xmlns:a16="http://schemas.microsoft.com/office/drawing/2014/main" val="3331663319"/>
                    </a:ext>
                  </a:extLst>
                </a:gridCol>
                <a:gridCol w="3132333">
                  <a:extLst>
                    <a:ext uri="{9D8B030D-6E8A-4147-A177-3AD203B41FA5}">
                      <a16:colId xmlns:a16="http://schemas.microsoft.com/office/drawing/2014/main" val="152760688"/>
                    </a:ext>
                  </a:extLst>
                </a:gridCol>
              </a:tblGrid>
              <a:tr h="289591"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900">
                          <a:effectLst/>
                        </a:rPr>
                        <a:t>SOFTWARE</a:t>
                      </a:r>
                      <a:endParaRPr lang="en-BR" sz="19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11" marR="108011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900">
                          <a:effectLst/>
                        </a:rPr>
                        <a:t>FABRICANTE</a:t>
                      </a:r>
                      <a:endParaRPr lang="en-BR" sz="19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11" marR="108011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900">
                          <a:effectLst/>
                        </a:rPr>
                        <a:t>FINALIDADE</a:t>
                      </a:r>
                      <a:endParaRPr lang="en-BR" sz="19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11" marR="108011" marT="0" marB="0" anchor="ctr"/>
                </a:tc>
                <a:extLst>
                  <a:ext uri="{0D108BD9-81ED-4DB2-BD59-A6C34878D82A}">
                    <a16:rowId xmlns:a16="http://schemas.microsoft.com/office/drawing/2014/main" val="2135778729"/>
                  </a:ext>
                </a:extLst>
              </a:tr>
              <a:tr h="868772"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900">
                          <a:effectLst/>
                        </a:rPr>
                        <a:t>Microsoft Visual Studio Code</a:t>
                      </a:r>
                      <a:endParaRPr lang="en-BR" sz="19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11" marR="108011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900">
                          <a:effectLst/>
                        </a:rPr>
                        <a:t>Microsoft</a:t>
                      </a:r>
                      <a:endParaRPr lang="en-BR" sz="19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11" marR="108011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900">
                          <a:effectLst/>
                        </a:rPr>
                        <a:t>Testes unitários e de integração da API, aplicação mobile e Web.</a:t>
                      </a:r>
                      <a:endParaRPr lang="en-BR" sz="19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11" marR="108011" marT="0" marB="0" anchor="ctr"/>
                </a:tc>
                <a:extLst>
                  <a:ext uri="{0D108BD9-81ED-4DB2-BD59-A6C34878D82A}">
                    <a16:rowId xmlns:a16="http://schemas.microsoft.com/office/drawing/2014/main" val="393422567"/>
                  </a:ext>
                </a:extLst>
              </a:tr>
              <a:tr h="579182"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900">
                          <a:effectLst/>
                        </a:rPr>
                        <a:t>Navegador Google Chrome</a:t>
                      </a:r>
                      <a:endParaRPr lang="en-BR" sz="19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11" marR="108011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900">
                          <a:effectLst/>
                        </a:rPr>
                        <a:t>Google Inc.</a:t>
                      </a:r>
                      <a:endParaRPr lang="en-BR" sz="19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11" marR="108011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900">
                          <a:effectLst/>
                        </a:rPr>
                        <a:t>Testes de caixa branca da aplicação web.</a:t>
                      </a:r>
                      <a:endParaRPr lang="en-BR" sz="19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11" marR="108011" marT="0" marB="0" anchor="ctr"/>
                </a:tc>
                <a:extLst>
                  <a:ext uri="{0D108BD9-81ED-4DB2-BD59-A6C34878D82A}">
                    <a16:rowId xmlns:a16="http://schemas.microsoft.com/office/drawing/2014/main" val="3317738752"/>
                  </a:ext>
                </a:extLst>
              </a:tr>
              <a:tr h="579182"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900">
                          <a:effectLst/>
                        </a:rPr>
                        <a:t>Android 8.1</a:t>
                      </a:r>
                      <a:endParaRPr lang="en-BR" sz="19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11" marR="108011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900">
                          <a:effectLst/>
                        </a:rPr>
                        <a:t>Google Inc.</a:t>
                      </a:r>
                      <a:endParaRPr lang="en-BR" sz="19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11" marR="108011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900">
                          <a:effectLst/>
                        </a:rPr>
                        <a:t>Testes de caixa banca da aplicação mobile.</a:t>
                      </a:r>
                      <a:endParaRPr lang="en-BR" sz="19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11" marR="108011" marT="0" marB="0" anchor="ctr"/>
                </a:tc>
                <a:extLst>
                  <a:ext uri="{0D108BD9-81ED-4DB2-BD59-A6C34878D82A}">
                    <a16:rowId xmlns:a16="http://schemas.microsoft.com/office/drawing/2014/main" val="3229952149"/>
                  </a:ext>
                </a:extLst>
              </a:tr>
              <a:tr h="579182"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900">
                          <a:effectLst/>
                        </a:rPr>
                        <a:t>Android 10</a:t>
                      </a:r>
                      <a:endParaRPr lang="en-BR" sz="19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11" marR="108011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900">
                          <a:effectLst/>
                        </a:rPr>
                        <a:t>Google Inc.</a:t>
                      </a:r>
                      <a:endParaRPr lang="en-BR" sz="19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11" marR="108011" marT="0" marB="0" anchor="ctr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pt-BR" sz="1900" dirty="0">
                          <a:effectLst/>
                        </a:rPr>
                        <a:t>Testes de caixa banca da aplicação mobile.</a:t>
                      </a:r>
                      <a:endParaRPr lang="en-BR" sz="19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8011" marR="108011" marT="0" marB="0" anchor="ctr"/>
                </a:tc>
                <a:extLst>
                  <a:ext uri="{0D108BD9-81ED-4DB2-BD59-A6C34878D82A}">
                    <a16:rowId xmlns:a16="http://schemas.microsoft.com/office/drawing/2014/main" val="26157051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55664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38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4411907" y="549275"/>
            <a:ext cx="3368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Plano de Testes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6012BF6-BAA6-D94F-AE49-5D3BF1FCEC5A}"/>
              </a:ext>
            </a:extLst>
          </p:cNvPr>
          <p:cNvGrpSpPr/>
          <p:nvPr/>
        </p:nvGrpSpPr>
        <p:grpSpPr>
          <a:xfrm>
            <a:off x="684903" y="2282474"/>
            <a:ext cx="10822194" cy="2293052"/>
            <a:chOff x="684926" y="2219158"/>
            <a:chExt cx="10822194" cy="229305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2879D5D-36AB-7848-9F6A-BF965277682B}"/>
                </a:ext>
              </a:extLst>
            </p:cNvPr>
            <p:cNvSpPr txBox="1"/>
            <p:nvPr/>
          </p:nvSpPr>
          <p:spPr>
            <a:xfrm>
              <a:off x="684926" y="3104074"/>
              <a:ext cx="1082219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800" dirty="0">
                  <a:solidFill>
                    <a:schemeClr val="bg1"/>
                  </a:solidFill>
                  <a:latin typeface="Bagatela Medium" pitchFamily="2" charset="77"/>
                </a:rPr>
                <a:t>Validação das requisições e campos da API no aplicativo </a:t>
              </a:r>
              <a:r>
                <a:rPr lang="pt-BR" sz="2800" i="1" dirty="0">
                  <a:solidFill>
                    <a:schemeClr val="bg1"/>
                  </a:solidFill>
                  <a:latin typeface="Bagatela Medium" pitchFamily="2" charset="77"/>
                </a:rPr>
                <a:t>web</a:t>
              </a:r>
              <a:r>
                <a:rPr lang="pt-BR" sz="2800" dirty="0">
                  <a:solidFill>
                    <a:schemeClr val="bg1"/>
                  </a:solidFill>
                  <a:latin typeface="Bagatela Medium" pitchFamily="2" charset="77"/>
                </a:rPr>
                <a:t> e </a:t>
              </a:r>
              <a:r>
                <a:rPr lang="pt-BR" sz="2800" i="1" dirty="0">
                  <a:solidFill>
                    <a:schemeClr val="bg1"/>
                  </a:solidFill>
                  <a:latin typeface="Bagatela Medium" pitchFamily="2" charset="77"/>
                </a:rPr>
                <a:t>mobile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7EDC9F1-2BF3-D140-BFDD-04D277862143}"/>
                </a:ext>
              </a:extLst>
            </p:cNvPr>
            <p:cNvSpPr txBox="1"/>
            <p:nvPr/>
          </p:nvSpPr>
          <p:spPr>
            <a:xfrm>
              <a:off x="2497121" y="3988990"/>
              <a:ext cx="719780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800" dirty="0">
                  <a:solidFill>
                    <a:schemeClr val="bg1"/>
                  </a:solidFill>
                  <a:latin typeface="Bagatela Medium" pitchFamily="2" charset="77"/>
                </a:rPr>
                <a:t>Validação do mapa digital no aplicativo </a:t>
              </a:r>
              <a:r>
                <a:rPr lang="pt-BR" sz="2800" i="1" dirty="0">
                  <a:solidFill>
                    <a:schemeClr val="bg1"/>
                  </a:solidFill>
                  <a:latin typeface="Bagatela Medium" pitchFamily="2" charset="77"/>
                </a:rPr>
                <a:t>mobile</a:t>
              </a:r>
              <a:endParaRPr lang="pt-BR" sz="2800" dirty="0">
                <a:solidFill>
                  <a:schemeClr val="bg1"/>
                </a:solidFill>
                <a:latin typeface="Bagatela Medium" pitchFamily="2" charset="7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F034E6F-29CE-E843-98FE-2AC9D037C07B}"/>
                </a:ext>
              </a:extLst>
            </p:cNvPr>
            <p:cNvSpPr txBox="1"/>
            <p:nvPr/>
          </p:nvSpPr>
          <p:spPr>
            <a:xfrm>
              <a:off x="4241990" y="2219158"/>
              <a:ext cx="37080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800" dirty="0">
                  <a:solidFill>
                    <a:schemeClr val="bg1"/>
                  </a:solidFill>
                  <a:latin typeface="Bagatela Medium" pitchFamily="2" charset="77"/>
                </a:rPr>
                <a:t>Testes unitários na API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84483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39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4411885" y="549275"/>
            <a:ext cx="3368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Plano de Testes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9F79D41-284A-824E-9E5B-586A8D440049}"/>
              </a:ext>
            </a:extLst>
          </p:cNvPr>
          <p:cNvGrpSpPr/>
          <p:nvPr/>
        </p:nvGrpSpPr>
        <p:grpSpPr>
          <a:xfrm>
            <a:off x="688092" y="1865362"/>
            <a:ext cx="10815817" cy="3127277"/>
            <a:chOff x="688092" y="1865362"/>
            <a:chExt cx="10815817" cy="312727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4A0A6A0-7F63-F04D-AE09-3C44609EFE72}"/>
                </a:ext>
              </a:extLst>
            </p:cNvPr>
            <p:cNvSpPr txBox="1"/>
            <p:nvPr/>
          </p:nvSpPr>
          <p:spPr>
            <a:xfrm>
              <a:off x="1913605" y="3013502"/>
              <a:ext cx="836479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800" dirty="0">
                  <a:solidFill>
                    <a:schemeClr val="bg1"/>
                  </a:solidFill>
                  <a:latin typeface="Bagatela Medium" pitchFamily="2" charset="77"/>
                </a:rPr>
                <a:t>Os testes eram realizados a cada nova implementação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14CDC7E-820A-684A-87D7-4CFC231D0BDE}"/>
                </a:ext>
              </a:extLst>
            </p:cNvPr>
            <p:cNvSpPr txBox="1"/>
            <p:nvPr/>
          </p:nvSpPr>
          <p:spPr>
            <a:xfrm>
              <a:off x="688092" y="4038532"/>
              <a:ext cx="1081581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dirty="0">
                  <a:solidFill>
                    <a:schemeClr val="bg1"/>
                  </a:solidFill>
                  <a:latin typeface="Bagatela Medium" pitchFamily="2" charset="77"/>
                </a:rPr>
                <a:t>Todos os testes apresentaram resultados satisfatórios e alterados de acordo com a assertividade dos casos de teste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231E458-AB4D-C84A-AE8E-9CE09C5AAB15}"/>
                </a:ext>
              </a:extLst>
            </p:cNvPr>
            <p:cNvSpPr txBox="1"/>
            <p:nvPr/>
          </p:nvSpPr>
          <p:spPr>
            <a:xfrm>
              <a:off x="3111196" y="1865362"/>
              <a:ext cx="59696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3600" dirty="0">
                  <a:solidFill>
                    <a:schemeClr val="bg1"/>
                  </a:solidFill>
                  <a:latin typeface="Bagatela Medium" pitchFamily="2" charset="77"/>
                </a:rPr>
                <a:t>Histórico e resultados obtidos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14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5347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4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95325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4872748" y="549275"/>
            <a:ext cx="2446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Introdução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6C1D1D0-60CB-3445-80A2-4039DBE9A5EE}"/>
              </a:ext>
            </a:extLst>
          </p:cNvPr>
          <p:cNvGrpSpPr/>
          <p:nvPr/>
        </p:nvGrpSpPr>
        <p:grpSpPr>
          <a:xfrm>
            <a:off x="1397973" y="1563660"/>
            <a:ext cx="9396054" cy="4557329"/>
            <a:chOff x="1397973" y="1672146"/>
            <a:chExt cx="9396054" cy="4557329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A9FE656-0944-8244-8B66-6366C6BA66E7}"/>
                </a:ext>
              </a:extLst>
            </p:cNvPr>
            <p:cNvGrpSpPr/>
            <p:nvPr/>
          </p:nvGrpSpPr>
          <p:grpSpPr>
            <a:xfrm>
              <a:off x="1397973" y="1672146"/>
              <a:ext cx="9396054" cy="3868582"/>
              <a:chOff x="1031314" y="1806437"/>
              <a:chExt cx="9396054" cy="3868582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55AFAE74-742E-DA4D-BD87-411717BF5D6B}"/>
                  </a:ext>
                </a:extLst>
              </p:cNvPr>
              <p:cNvGrpSpPr/>
              <p:nvPr/>
            </p:nvGrpSpPr>
            <p:grpSpPr>
              <a:xfrm>
                <a:off x="7580393" y="1806437"/>
                <a:ext cx="2846975" cy="3868582"/>
                <a:chOff x="7580393" y="1806437"/>
                <a:chExt cx="2846975" cy="3868582"/>
              </a:xfrm>
            </p:grpSpPr>
            <p:pic>
              <p:nvPicPr>
                <p:cNvPr id="11" name="Picture 10" descr="Graphical user interface, text, application, chat or text message&#10;&#10;Description automatically generated">
                  <a:extLst>
                    <a:ext uri="{FF2B5EF4-FFF2-40B4-BE49-F238E27FC236}">
                      <a16:creationId xmlns:a16="http://schemas.microsoft.com/office/drawing/2014/main" id="{3D7216E4-28CB-3949-B0FC-8C4F0D0C19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8763368" y="1806437"/>
                  <a:ext cx="1664000" cy="3600000"/>
                </a:xfrm>
                <a:prstGeom prst="rect">
                  <a:avLst/>
                </a:prstGeom>
              </p:spPr>
            </p:pic>
            <p:pic>
              <p:nvPicPr>
                <p:cNvPr id="3" name="Picture 2">
                  <a:extLst>
                    <a:ext uri="{FF2B5EF4-FFF2-40B4-BE49-F238E27FC236}">
                      <a16:creationId xmlns:a16="http://schemas.microsoft.com/office/drawing/2014/main" id="{C5B8BEF6-18D1-0E40-8771-9651C9EB47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7580393" y="2075019"/>
                  <a:ext cx="1664000" cy="3600000"/>
                </a:xfrm>
                <a:prstGeom prst="rect">
                  <a:avLst/>
                </a:prstGeom>
              </p:spPr>
            </p:pic>
          </p:grpSp>
          <p:pic>
            <p:nvPicPr>
              <p:cNvPr id="16" name="Picture 15" descr="A picture containing text, clipart&#10;&#10;Description automatically generated">
                <a:extLst>
                  <a:ext uri="{FF2B5EF4-FFF2-40B4-BE49-F238E27FC236}">
                    <a16:creationId xmlns:a16="http://schemas.microsoft.com/office/drawing/2014/main" id="{E61D6D1A-D6F6-8A41-8B82-C006DE7B99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31314" y="3020728"/>
                <a:ext cx="5751403" cy="1440000"/>
              </a:xfrm>
              <a:prstGeom prst="rect">
                <a:avLst/>
              </a:prstGeom>
            </p:spPr>
          </p:pic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3E1F1DB-1B90-014D-906C-E520176931A8}"/>
                </a:ext>
              </a:extLst>
            </p:cNvPr>
            <p:cNvSpPr txBox="1"/>
            <p:nvPr/>
          </p:nvSpPr>
          <p:spPr>
            <a:xfrm>
              <a:off x="3062958" y="5583144"/>
              <a:ext cx="606608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BR" dirty="0">
                  <a:solidFill>
                    <a:schemeClr val="bg1"/>
                  </a:solidFill>
                  <a:latin typeface="Bagatela Medium" pitchFamily="2" charset="77"/>
                </a:rPr>
                <a:t>FIGURA 1 – Logo do Etanóis e duas telas do aplicativo </a:t>
              </a:r>
              <a:r>
                <a:rPr lang="en-BR" i="1" dirty="0">
                  <a:solidFill>
                    <a:schemeClr val="bg1"/>
                  </a:solidFill>
                  <a:latin typeface="Bagatela Medium" pitchFamily="2" charset="77"/>
                </a:rPr>
                <a:t>mobile</a:t>
              </a:r>
              <a:endParaRPr lang="en-BR" dirty="0">
                <a:solidFill>
                  <a:schemeClr val="bg1"/>
                </a:solidFill>
                <a:latin typeface="Bagatela Medium" pitchFamily="2" charset="77"/>
              </a:endParaRPr>
            </a:p>
            <a:p>
              <a:r>
                <a:rPr lang="en-BR" dirty="0">
                  <a:solidFill>
                    <a:schemeClr val="bg1"/>
                  </a:solidFill>
                  <a:latin typeface="Bagatela Medium" pitchFamily="2" charset="77"/>
                </a:rPr>
                <a:t>FONTE: Elaboração própria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948180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40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801167" y="549275"/>
            <a:ext cx="45897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Plano de implantação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4C2142FF-E82F-764D-96C2-DFE6399DE9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7475" y="1269275"/>
            <a:ext cx="4257049" cy="432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3990B78-B203-4E41-B0BB-F56F3C12C1FF}"/>
              </a:ext>
            </a:extLst>
          </p:cNvPr>
          <p:cNvSpPr txBox="1"/>
          <p:nvPr/>
        </p:nvSpPr>
        <p:spPr>
          <a:xfrm>
            <a:off x="4109719" y="5629638"/>
            <a:ext cx="39725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FIGURA 11 – Diagrama de implantação</a:t>
            </a:r>
          </a:p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FONTE: Elaboração própria</a:t>
            </a:r>
          </a:p>
        </p:txBody>
      </p:sp>
    </p:spTree>
    <p:extLst>
      <p:ext uri="{BB962C8B-B14F-4D97-AF65-F5344CB8AC3E}">
        <p14:creationId xmlns:p14="http://schemas.microsoft.com/office/powerpoint/2010/main" val="167541941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41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2251038" y="2967335"/>
            <a:ext cx="76899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5400" b="1" dirty="0">
                <a:solidFill>
                  <a:srgbClr val="FF951C"/>
                </a:solidFill>
                <a:latin typeface="Bagatela Medium" pitchFamily="2" charset="77"/>
              </a:rPr>
              <a:t>Demonstração funcional</a:t>
            </a:r>
          </a:p>
        </p:txBody>
      </p:sp>
    </p:spTree>
    <p:extLst>
      <p:ext uri="{BB962C8B-B14F-4D97-AF65-F5344CB8AC3E}">
        <p14:creationId xmlns:p14="http://schemas.microsoft.com/office/powerpoint/2010/main" val="91795852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42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4411887" y="2967335"/>
            <a:ext cx="33682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5400" b="1" dirty="0">
                <a:solidFill>
                  <a:srgbClr val="FF951C"/>
                </a:solidFill>
                <a:latin typeface="Bagatela Medium" pitchFamily="2" charset="77"/>
              </a:rPr>
              <a:t>Conclusão</a:t>
            </a:r>
          </a:p>
        </p:txBody>
      </p:sp>
    </p:spTree>
    <p:extLst>
      <p:ext uri="{BB962C8B-B14F-4D97-AF65-F5344CB8AC3E}">
        <p14:creationId xmlns:p14="http://schemas.microsoft.com/office/powerpoint/2010/main" val="26698172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43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4805450" y="549275"/>
            <a:ext cx="25811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Referências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013B3E8-F40F-2849-82DD-BC25DC8F116C}"/>
              </a:ext>
            </a:extLst>
          </p:cNvPr>
          <p:cNvGrpSpPr/>
          <p:nvPr/>
        </p:nvGrpSpPr>
        <p:grpSpPr>
          <a:xfrm>
            <a:off x="666394" y="1522754"/>
            <a:ext cx="10859213" cy="4370431"/>
            <a:chOff x="666393" y="1459473"/>
            <a:chExt cx="10859213" cy="437043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8C55914-010C-B548-910F-3A27D076446D}"/>
                </a:ext>
              </a:extLst>
            </p:cNvPr>
            <p:cNvSpPr txBox="1"/>
            <p:nvPr/>
          </p:nvSpPr>
          <p:spPr>
            <a:xfrm>
              <a:off x="666393" y="3321524"/>
              <a:ext cx="1077242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G1. Rodovia Fernão Dias deve ter fluxo de mais de 1 milhão de veículos no carnaval. </a:t>
              </a:r>
              <a:r>
                <a:rPr lang="pt-BR" dirty="0" err="1">
                  <a:solidFill>
                    <a:schemeClr val="bg1"/>
                  </a:solidFill>
                  <a:latin typeface="Bagatela Medium" pitchFamily="2" charset="77"/>
                </a:rPr>
                <a:t>Globo.com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, Rio de Janeiro, 21 Fev. 2020a.  Disponível em: &lt;</a:t>
              </a:r>
              <a:r>
                <a:rPr lang="pt-BR" dirty="0" err="1">
                  <a:solidFill>
                    <a:schemeClr val="bg1"/>
                  </a:solidFill>
                  <a:latin typeface="Bagatela Medium" pitchFamily="2" charset="77"/>
                </a:rPr>
                <a:t>https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://g1.globo.com/mg/sul-de-minas/noticia/2020/02/21/rodovia-fernao-dias-deve-ter-fluxo-de-mais-de-1-milhao-de-veiculos-no-carnaval.ghtml&gt;. Acesso em: 27 março 2020.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110CE8A-AD7A-C742-878C-03853C5B17B2}"/>
                </a:ext>
              </a:extLst>
            </p:cNvPr>
            <p:cNvSpPr txBox="1"/>
            <p:nvPr/>
          </p:nvSpPr>
          <p:spPr>
            <a:xfrm>
              <a:off x="666393" y="1459473"/>
              <a:ext cx="1083028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AGÊNCIA NACIONAL DE PETRÓLEO, GÁS NATURAL E BIOCOMBUSTÍVEIS (ANP)</a:t>
              </a:r>
              <a:r>
                <a:rPr lang="en-BR" dirty="0">
                  <a:solidFill>
                    <a:schemeClr val="bg1"/>
                  </a:solidFill>
                  <a:effectLst/>
                  <a:latin typeface="Bagatela Medium" pitchFamily="2" charset="77"/>
                </a:rPr>
                <a:t> 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. Anuário Estatístico 2019. Rio de Janeiro, 2019a. Disponível em: &lt;</a:t>
              </a:r>
              <a:r>
                <a:rPr lang="pt-BR" dirty="0" err="1">
                  <a:solidFill>
                    <a:schemeClr val="bg1"/>
                  </a:solidFill>
                  <a:latin typeface="Bagatela Medium" pitchFamily="2" charset="77"/>
                </a:rPr>
                <a:t>http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://</a:t>
              </a:r>
              <a:r>
                <a:rPr lang="pt-BR" dirty="0" err="1">
                  <a:solidFill>
                    <a:schemeClr val="bg1"/>
                  </a:solidFill>
                  <a:latin typeface="Bagatela Medium" pitchFamily="2" charset="77"/>
                </a:rPr>
                <a:t>www.anp.gov.br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/arquivos/central-</a:t>
              </a:r>
              <a:r>
                <a:rPr lang="pt-BR" dirty="0" err="1">
                  <a:solidFill>
                    <a:schemeClr val="bg1"/>
                  </a:solidFill>
                  <a:latin typeface="Bagatela Medium" pitchFamily="2" charset="77"/>
                </a:rPr>
                <a:t>conteudos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/</a:t>
              </a:r>
              <a:r>
                <a:rPr lang="pt-BR" dirty="0" err="1">
                  <a:solidFill>
                    <a:schemeClr val="bg1"/>
                  </a:solidFill>
                  <a:latin typeface="Bagatela Medium" pitchFamily="2" charset="77"/>
                </a:rPr>
                <a:t>anuario-estatistico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/2019/2019-anuario-versao-impressao.pdf&gt;. Acesso em: 18 abril 2020.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E22D446-9586-164F-8E50-4831477E3693}"/>
                </a:ext>
              </a:extLst>
            </p:cNvPr>
            <p:cNvSpPr txBox="1"/>
            <p:nvPr/>
          </p:nvSpPr>
          <p:spPr>
            <a:xfrm>
              <a:off x="666393" y="2528998"/>
              <a:ext cx="108158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BIODISELBR. </a:t>
              </a:r>
              <a:r>
                <a:rPr lang="pt-BR" dirty="0" err="1">
                  <a:solidFill>
                    <a:schemeClr val="bg1"/>
                  </a:solidFill>
                  <a:latin typeface="Bagatela Medium" pitchFamily="2" charset="77"/>
                </a:rPr>
                <a:t>PróAlcool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 – Programa Brasileiro de Álcool. Curitiba: [</a:t>
              </a:r>
              <a:r>
                <a:rPr lang="pt-BR" dirty="0" err="1">
                  <a:solidFill>
                    <a:schemeClr val="bg1"/>
                  </a:solidFill>
                  <a:latin typeface="Bagatela Medium" pitchFamily="2" charset="77"/>
                </a:rPr>
                <a:t>S.n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], 2012. Disponível em: &lt;</a:t>
              </a:r>
              <a:r>
                <a:rPr lang="pt-BR" dirty="0" err="1">
                  <a:solidFill>
                    <a:schemeClr val="bg1"/>
                  </a:solidFill>
                  <a:latin typeface="Bagatela Medium" pitchFamily="2" charset="77"/>
                </a:rPr>
                <a:t>www.biodieselbr.com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/</a:t>
              </a:r>
              <a:r>
                <a:rPr lang="pt-BR" dirty="0" err="1">
                  <a:solidFill>
                    <a:schemeClr val="bg1"/>
                  </a:solidFill>
                  <a:latin typeface="Bagatela Medium" pitchFamily="2" charset="77"/>
                </a:rPr>
                <a:t>proalcool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/</a:t>
              </a:r>
              <a:r>
                <a:rPr lang="pt-BR" dirty="0" err="1">
                  <a:solidFill>
                    <a:schemeClr val="bg1"/>
                  </a:solidFill>
                  <a:latin typeface="Bagatela Medium" pitchFamily="2" charset="77"/>
                </a:rPr>
                <a:t>pro-alcool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/programa-etanol&gt;. Acesso em: 27 março 2020.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C4AED45-EF19-4D40-BE8E-4BB98500A06E}"/>
                </a:ext>
              </a:extLst>
            </p:cNvPr>
            <p:cNvSpPr txBox="1"/>
            <p:nvPr/>
          </p:nvSpPr>
          <p:spPr>
            <a:xfrm>
              <a:off x="666393" y="5183573"/>
              <a:ext cx="10859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PRESSMAN, R. S. </a:t>
              </a:r>
              <a:r>
                <a:rPr lang="pt-BR" b="1" dirty="0">
                  <a:solidFill>
                    <a:schemeClr val="bg1"/>
                  </a:solidFill>
                  <a:latin typeface="Bagatela Medium" pitchFamily="2" charset="77"/>
                </a:rPr>
                <a:t>Engenharia de Software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:</a:t>
              </a:r>
              <a:r>
                <a:rPr lang="pt-BR" b="1" dirty="0">
                  <a:solidFill>
                    <a:schemeClr val="bg1"/>
                  </a:solidFill>
                  <a:latin typeface="Bagatela Medium" pitchFamily="2" charset="77"/>
                </a:rPr>
                <a:t> 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uma abordagem profissional. 7. ed. Porto Alegre: AMGH, 2011. 780 p.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D4F4C00-8204-1548-93D4-15280985C745}"/>
                </a:ext>
              </a:extLst>
            </p:cNvPr>
            <p:cNvSpPr txBox="1"/>
            <p:nvPr/>
          </p:nvSpPr>
          <p:spPr>
            <a:xfrm>
              <a:off x="666393" y="4391049"/>
              <a:ext cx="108302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GITHUB. </a:t>
              </a:r>
              <a:r>
                <a:rPr lang="pt-BR" b="1" dirty="0">
                  <a:solidFill>
                    <a:schemeClr val="bg1"/>
                  </a:solidFill>
                  <a:latin typeface="Bagatela Medium" pitchFamily="2" charset="77"/>
                </a:rPr>
                <a:t>API Etanóis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. 2020. Disponível em &lt;</a:t>
              </a:r>
              <a:r>
                <a:rPr lang="pt-BR" dirty="0" err="1">
                  <a:solidFill>
                    <a:schemeClr val="bg1"/>
                  </a:solidFill>
                  <a:latin typeface="Bagatela Medium" pitchFamily="2" charset="77"/>
                </a:rPr>
                <a:t>https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://</a:t>
              </a:r>
              <a:r>
                <a:rPr lang="pt-BR" dirty="0" err="1">
                  <a:solidFill>
                    <a:schemeClr val="bg1"/>
                  </a:solidFill>
                  <a:latin typeface="Bagatela Medium" pitchFamily="2" charset="77"/>
                </a:rPr>
                <a:t>github.com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/</a:t>
              </a:r>
              <a:r>
                <a:rPr lang="pt-BR" dirty="0" err="1">
                  <a:solidFill>
                    <a:schemeClr val="bg1"/>
                  </a:solidFill>
                  <a:latin typeface="Bagatela Medium" pitchFamily="2" charset="77"/>
                </a:rPr>
                <a:t>mateusjbarbosa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/</a:t>
              </a:r>
              <a:r>
                <a:rPr lang="pt-BR" dirty="0" err="1">
                  <a:solidFill>
                    <a:schemeClr val="bg1"/>
                  </a:solidFill>
                  <a:latin typeface="Bagatela Medium" pitchFamily="2" charset="77"/>
                </a:rPr>
                <a:t>fai.etanois.backend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&gt;. Acesso em: 28 maior 2020.</a:t>
              </a:r>
              <a:endParaRPr lang="en-BR" dirty="0">
                <a:solidFill>
                  <a:schemeClr val="bg1"/>
                </a:solidFill>
                <a:latin typeface="Bagatela Medium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53997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450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44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80859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4805450" y="549275"/>
            <a:ext cx="25811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Referências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3D989EE-8A83-AA46-9EBE-161791987274}"/>
              </a:ext>
            </a:extLst>
          </p:cNvPr>
          <p:cNvGrpSpPr/>
          <p:nvPr/>
        </p:nvGrpSpPr>
        <p:grpSpPr>
          <a:xfrm>
            <a:off x="666394" y="2493829"/>
            <a:ext cx="10859213" cy="1870343"/>
            <a:chOff x="511410" y="2505670"/>
            <a:chExt cx="10859213" cy="187034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4B9AF05-7628-A045-A9A9-44EE48E8EB9E}"/>
                </a:ext>
              </a:extLst>
            </p:cNvPr>
            <p:cNvSpPr txBox="1"/>
            <p:nvPr/>
          </p:nvSpPr>
          <p:spPr>
            <a:xfrm>
              <a:off x="525875" y="2505670"/>
              <a:ext cx="1083028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SINDPEÇAS. Relatório da Frota Circulando. 2019. Disponível em &lt;</a:t>
              </a:r>
              <a:r>
                <a:rPr lang="pt-BR" dirty="0" err="1">
                  <a:solidFill>
                    <a:schemeClr val="bg1"/>
                  </a:solidFill>
                  <a:latin typeface="Bagatela Medium" pitchFamily="2" charset="77"/>
                </a:rPr>
                <a:t>https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://</a:t>
              </a:r>
              <a:r>
                <a:rPr lang="pt-BR" dirty="0" err="1">
                  <a:solidFill>
                    <a:schemeClr val="bg1"/>
                  </a:solidFill>
                  <a:latin typeface="Bagatela Medium" pitchFamily="2" charset="77"/>
                </a:rPr>
                <a:t>www.sindipecas.org.br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/</a:t>
              </a:r>
              <a:r>
                <a:rPr lang="pt-BR" dirty="0" err="1">
                  <a:solidFill>
                    <a:schemeClr val="bg1"/>
                  </a:solidFill>
                  <a:latin typeface="Bagatela Medium" pitchFamily="2" charset="77"/>
                </a:rPr>
                <a:t>sindinews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/Economia/2019/RelatorioFrotaCirculante_Maio_2019.pdf &gt;. Edição 2019, 3 p. Acesso em: 18 abril 2020.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ED0D1BF-3FA7-C445-9A70-BC9EAD545567}"/>
                </a:ext>
              </a:extLst>
            </p:cNvPr>
            <p:cNvSpPr txBox="1"/>
            <p:nvPr/>
          </p:nvSpPr>
          <p:spPr>
            <a:xfrm>
              <a:off x="511410" y="3729682"/>
              <a:ext cx="10859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TRELLO. </a:t>
              </a:r>
              <a:r>
                <a:rPr lang="pt-BR" b="1" dirty="0">
                  <a:solidFill>
                    <a:schemeClr val="bg1"/>
                  </a:solidFill>
                  <a:latin typeface="Bagatela Medium" pitchFamily="2" charset="77"/>
                </a:rPr>
                <a:t>Quadro Etanóis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. 2020. Disponível em &lt;</a:t>
              </a:r>
              <a:r>
                <a:rPr lang="pt-BR" dirty="0" err="1">
                  <a:solidFill>
                    <a:schemeClr val="bg1"/>
                  </a:solidFill>
                  <a:latin typeface="Bagatela Medium" pitchFamily="2" charset="77"/>
                </a:rPr>
                <a:t>https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://</a:t>
              </a:r>
              <a:r>
                <a:rPr lang="pt-BR" dirty="0" err="1">
                  <a:solidFill>
                    <a:schemeClr val="bg1"/>
                  </a:solidFill>
                  <a:latin typeface="Bagatela Medium" pitchFamily="2" charset="77"/>
                </a:rPr>
                <a:t>trello.com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/</a:t>
              </a:r>
              <a:r>
                <a:rPr lang="pt-BR" dirty="0" err="1">
                  <a:solidFill>
                    <a:schemeClr val="bg1"/>
                  </a:solidFill>
                  <a:latin typeface="Bagatela Medium" pitchFamily="2" charset="77"/>
                </a:rPr>
                <a:t>b</a:t>
              </a:r>
              <a:r>
                <a:rPr lang="pt-BR" dirty="0">
                  <a:solidFill>
                    <a:schemeClr val="bg1"/>
                  </a:solidFill>
                  <a:latin typeface="Bagatela Medium" pitchFamily="2" charset="77"/>
                </a:rPr>
                <a:t>/O1gMCsL8/etan%C3%B3is&gt;. Acesso em: 28 maio 2020.</a:t>
              </a:r>
              <a:endParaRPr lang="en-BR" dirty="0">
                <a:solidFill>
                  <a:schemeClr val="bg1"/>
                </a:solidFill>
                <a:latin typeface="Bagatela Medium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8047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5347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5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450083" y="549275"/>
            <a:ext cx="52918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Formulação do problema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F4FE078-741B-6942-A225-3B8E32D01372}"/>
              </a:ext>
            </a:extLst>
          </p:cNvPr>
          <p:cNvGrpSpPr/>
          <p:nvPr/>
        </p:nvGrpSpPr>
        <p:grpSpPr>
          <a:xfrm>
            <a:off x="1940055" y="1512313"/>
            <a:ext cx="8363187" cy="4670668"/>
            <a:chOff x="1940055" y="1549931"/>
            <a:chExt cx="8363187" cy="467066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84F04C7-B574-9845-BD10-A47B801D0FBF}"/>
                </a:ext>
              </a:extLst>
            </p:cNvPr>
            <p:cNvSpPr txBox="1"/>
            <p:nvPr/>
          </p:nvSpPr>
          <p:spPr>
            <a:xfrm>
              <a:off x="1940055" y="5574268"/>
              <a:ext cx="836318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BR" dirty="0">
                  <a:solidFill>
                    <a:schemeClr val="bg1"/>
                  </a:solidFill>
                  <a:latin typeface="Bagatela Medium" pitchFamily="2" charset="77"/>
                </a:rPr>
                <a:t>FIGURA 2 – Notícia sobre o fluxo na Rodovia Fernão Dias (BR 381) no Carnaval 2020</a:t>
              </a:r>
            </a:p>
            <a:p>
              <a:r>
                <a:rPr lang="en-BR" dirty="0">
                  <a:solidFill>
                    <a:schemeClr val="bg1"/>
                  </a:solidFill>
                  <a:latin typeface="Bagatela Medium" pitchFamily="2" charset="77"/>
                </a:rPr>
                <a:t>FONTE: G1 (2020)</a:t>
              </a:r>
            </a:p>
          </p:txBody>
        </p:sp>
        <p:pic>
          <p:nvPicPr>
            <p:cNvPr id="6" name="Picture 5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7A63EB8D-75CD-204C-A1E9-CDBFBF78C7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75287" y="1549931"/>
              <a:ext cx="6041426" cy="3960000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810905A-CAF5-1A44-B445-7EAE416AD798}"/>
              </a:ext>
            </a:extLst>
          </p:cNvPr>
          <p:cNvSpPr txBox="1"/>
          <p:nvPr/>
        </p:nvSpPr>
        <p:spPr>
          <a:xfrm>
            <a:off x="724255" y="5974721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</p:spTree>
    <p:extLst>
      <p:ext uri="{BB962C8B-B14F-4D97-AF65-F5344CB8AC3E}">
        <p14:creationId xmlns:p14="http://schemas.microsoft.com/office/powerpoint/2010/main" val="1862890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5347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6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450083" y="549275"/>
            <a:ext cx="52918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Formulação do problema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10905A-CAF5-1A44-B445-7EAE416AD798}"/>
              </a:ext>
            </a:extLst>
          </p:cNvPr>
          <p:cNvSpPr txBox="1"/>
          <p:nvPr/>
        </p:nvSpPr>
        <p:spPr>
          <a:xfrm>
            <a:off x="724255" y="5974721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737548A-1395-724F-A098-E0ABBC65B46A}"/>
              </a:ext>
            </a:extLst>
          </p:cNvPr>
          <p:cNvGrpSpPr/>
          <p:nvPr/>
        </p:nvGrpSpPr>
        <p:grpSpPr>
          <a:xfrm>
            <a:off x="1193857" y="2395836"/>
            <a:ext cx="9804287" cy="2452323"/>
            <a:chOff x="1193856" y="2920139"/>
            <a:chExt cx="9804287" cy="245232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E6352D7-7D4E-E244-8375-75ECFC703F84}"/>
                </a:ext>
              </a:extLst>
            </p:cNvPr>
            <p:cNvGrpSpPr/>
            <p:nvPr/>
          </p:nvGrpSpPr>
          <p:grpSpPr>
            <a:xfrm>
              <a:off x="2259618" y="2920139"/>
              <a:ext cx="7672765" cy="1477328"/>
              <a:chOff x="2452310" y="2920139"/>
              <a:chExt cx="7672765" cy="1477328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3570327-C6BD-FD48-AE32-015CCAF20913}"/>
                  </a:ext>
                </a:extLst>
              </p:cNvPr>
              <p:cNvSpPr txBox="1"/>
              <p:nvPr/>
            </p:nvSpPr>
            <p:spPr>
              <a:xfrm>
                <a:off x="2452310" y="2920139"/>
                <a:ext cx="1975221" cy="14773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BR" sz="5400" b="1" dirty="0">
                    <a:solidFill>
                      <a:schemeClr val="bg1"/>
                    </a:solidFill>
                    <a:latin typeface="Bagatela Medium" pitchFamily="2" charset="77"/>
                  </a:rPr>
                  <a:t>06/01</a:t>
                </a:r>
                <a:endParaRPr lang="en-BR" sz="4400" b="1" dirty="0">
                  <a:solidFill>
                    <a:schemeClr val="bg1"/>
                  </a:solidFill>
                  <a:latin typeface="Bagatela Medium" pitchFamily="2" charset="77"/>
                </a:endParaRPr>
              </a:p>
              <a:p>
                <a:pPr algn="ctr"/>
                <a:r>
                  <a:rPr lang="en-BR" sz="3600" b="1" dirty="0">
                    <a:solidFill>
                      <a:schemeClr val="bg1"/>
                    </a:solidFill>
                    <a:latin typeface="Bagatela Medium" pitchFamily="2" charset="77"/>
                  </a:rPr>
                  <a:t>2020</a:t>
                </a:r>
              </a:p>
            </p:txBody>
          </p: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5B5A53BD-D747-0C41-A42F-42FE62DA02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68692" y="3658803"/>
                <a:ext cx="3240000" cy="0"/>
              </a:xfrm>
              <a:prstGeom prst="straightConnector1">
                <a:avLst/>
              </a:prstGeom>
              <a:ln w="101600">
                <a:tailEnd type="triangle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9F6B297-533F-7248-8F8F-57FB277ECD69}"/>
                  </a:ext>
                </a:extLst>
              </p:cNvPr>
              <p:cNvSpPr txBox="1"/>
              <p:nvPr/>
            </p:nvSpPr>
            <p:spPr>
              <a:xfrm>
                <a:off x="8149854" y="2920139"/>
                <a:ext cx="1975221" cy="14773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BR" sz="5400" b="1" dirty="0">
                    <a:solidFill>
                      <a:schemeClr val="bg1"/>
                    </a:solidFill>
                    <a:latin typeface="Bagatela Medium" pitchFamily="2" charset="77"/>
                  </a:rPr>
                  <a:t>06/03</a:t>
                </a:r>
                <a:endParaRPr lang="en-BR" sz="4400" b="1" dirty="0">
                  <a:solidFill>
                    <a:schemeClr val="bg1"/>
                  </a:solidFill>
                  <a:latin typeface="Bagatela Medium" pitchFamily="2" charset="77"/>
                </a:endParaRPr>
              </a:p>
              <a:p>
                <a:pPr algn="ctr"/>
                <a:r>
                  <a:rPr lang="en-BR" sz="3600" b="1" dirty="0">
                    <a:solidFill>
                      <a:schemeClr val="bg1"/>
                    </a:solidFill>
                    <a:latin typeface="Bagatela Medium" pitchFamily="2" charset="77"/>
                  </a:rPr>
                  <a:t>2020</a:t>
                </a: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050467F-CBDE-3B4D-9E3F-6D1F10C1ADAB}"/>
                </a:ext>
              </a:extLst>
            </p:cNvPr>
            <p:cNvSpPr txBox="1"/>
            <p:nvPr/>
          </p:nvSpPr>
          <p:spPr>
            <a:xfrm>
              <a:off x="1193856" y="4541465"/>
              <a:ext cx="980428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BR" sz="2400" dirty="0">
                  <a:solidFill>
                    <a:schemeClr val="bg1"/>
                  </a:solidFill>
                  <a:latin typeface="Bagatela Medium" pitchFamily="2" charset="77"/>
                </a:rPr>
                <a:t>Acompanhamento dos preços cobrados pelo Etanol e Gasolina comum em</a:t>
              </a:r>
            </a:p>
            <a:p>
              <a:pPr algn="ctr"/>
              <a:r>
                <a:rPr lang="en-BR" sz="2400" dirty="0">
                  <a:solidFill>
                    <a:schemeClr val="bg1"/>
                  </a:solidFill>
                  <a:latin typeface="Bagatela Medium" pitchFamily="2" charset="77"/>
                </a:rPr>
                <a:t>Santa Rita do Sapucaí, MG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57300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5347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7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95325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450088" y="549275"/>
            <a:ext cx="52918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Formulação do problema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2C66E1-43ED-1649-8879-282F80D97EA6}"/>
              </a:ext>
            </a:extLst>
          </p:cNvPr>
          <p:cNvSpPr txBox="1"/>
          <p:nvPr/>
        </p:nvSpPr>
        <p:spPr>
          <a:xfrm>
            <a:off x="3967853" y="2046109"/>
            <a:ext cx="425629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 typeface="+mj-lt"/>
              <a:buAutoNum type="arabicPeriod"/>
            </a:pPr>
            <a:r>
              <a:rPr lang="en-BR" sz="3200" dirty="0">
                <a:solidFill>
                  <a:schemeClr val="bg1"/>
                </a:solidFill>
                <a:latin typeface="Bagatela Medium" pitchFamily="2" charset="77"/>
              </a:rPr>
              <a:t> Avenida II (Branca)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BR" sz="3200" dirty="0">
                <a:solidFill>
                  <a:schemeClr val="bg1"/>
                </a:solidFill>
                <a:latin typeface="Bagatela Medium" pitchFamily="2" charset="77"/>
              </a:rPr>
              <a:t> Brusamolin (BR)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BR" sz="3200" dirty="0">
                <a:solidFill>
                  <a:schemeClr val="bg1"/>
                </a:solidFill>
                <a:latin typeface="Bagatela Medium" pitchFamily="2" charset="77"/>
              </a:rPr>
              <a:t> Combo (BR)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BR" sz="3200" dirty="0">
                <a:solidFill>
                  <a:schemeClr val="bg1"/>
                </a:solidFill>
                <a:latin typeface="Bagatela Medium" pitchFamily="2" charset="77"/>
              </a:rPr>
              <a:t> “Cooperativa” (Shell)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BR" sz="3200" dirty="0">
                <a:solidFill>
                  <a:schemeClr val="bg1"/>
                </a:solidFill>
                <a:latin typeface="Bagatela Medium" pitchFamily="2" charset="77"/>
              </a:rPr>
              <a:t> Sêda (Branca)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BR" sz="3200" dirty="0">
                <a:solidFill>
                  <a:schemeClr val="bg1"/>
                </a:solidFill>
                <a:latin typeface="Bagatela Medium" pitchFamily="2" charset="77"/>
              </a:rPr>
              <a:t> Zezão (BR)</a:t>
            </a:r>
          </a:p>
        </p:txBody>
      </p:sp>
    </p:spTree>
    <p:extLst>
      <p:ext uri="{BB962C8B-B14F-4D97-AF65-F5344CB8AC3E}">
        <p14:creationId xmlns:p14="http://schemas.microsoft.com/office/powerpoint/2010/main" val="1743361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5347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8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95325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450088" y="549275"/>
            <a:ext cx="52918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Formulação do problema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D84F5650-C85E-4159-8742-2196B70611FD}"/>
              </a:ext>
            </a:extLst>
          </p:cNvPr>
          <p:cNvGraphicFramePr/>
          <p:nvPr/>
        </p:nvGraphicFramePr>
        <p:xfrm>
          <a:off x="3109912" y="1392872"/>
          <a:ext cx="5972175" cy="40722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481E49A6-05CC-CB42-90E3-F699C5490E8D}"/>
              </a:ext>
            </a:extLst>
          </p:cNvPr>
          <p:cNvSpPr txBox="1"/>
          <p:nvPr/>
        </p:nvSpPr>
        <p:spPr>
          <a:xfrm>
            <a:off x="1606630" y="5536650"/>
            <a:ext cx="89787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FIGURA 3 – Variação do preço por litro da gasolina comum em Santa Rita do Sapucaí, MG</a:t>
            </a:r>
          </a:p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FONTE: Elaboração própria</a:t>
            </a:r>
          </a:p>
        </p:txBody>
      </p:sp>
    </p:spTree>
    <p:extLst>
      <p:ext uri="{BB962C8B-B14F-4D97-AF65-F5344CB8AC3E}">
        <p14:creationId xmlns:p14="http://schemas.microsoft.com/office/powerpoint/2010/main" val="3729058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6C1F1-F6DD-CB48-8F28-4AA73464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53475" y="5943600"/>
            <a:ext cx="2743200" cy="365125"/>
          </a:xfrm>
        </p:spPr>
        <p:txBody>
          <a:bodyPr/>
          <a:lstStyle/>
          <a:p>
            <a:fld id="{ECB9F2BD-F372-F740-A1AF-E1B20BDA977F}" type="slidenum">
              <a:rPr lang="en-BR" sz="1600" smtClean="0">
                <a:solidFill>
                  <a:schemeClr val="bg1"/>
                </a:solidFill>
                <a:latin typeface="Bagatela Medium" pitchFamily="2" charset="77"/>
              </a:rPr>
              <a:t>9</a:t>
            </a:fld>
            <a:endParaRPr lang="en-BR" sz="1600" dirty="0">
              <a:solidFill>
                <a:schemeClr val="bg1"/>
              </a:solidFill>
              <a:latin typeface="Bagatela Medium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4F04C7-B574-9845-BD10-A47B801D0FBF}"/>
              </a:ext>
            </a:extLst>
          </p:cNvPr>
          <p:cNvSpPr txBox="1"/>
          <p:nvPr/>
        </p:nvSpPr>
        <p:spPr>
          <a:xfrm>
            <a:off x="695325" y="59436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2020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5A8345B-C680-A341-92C1-039964BA5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255" y="549275"/>
            <a:ext cx="614118" cy="720000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3AE7F8-9476-7047-9054-6F7D484AE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368" y="549275"/>
            <a:ext cx="1069307" cy="720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B2C990-4E62-3841-A850-0460CD35DA70}"/>
              </a:ext>
            </a:extLst>
          </p:cNvPr>
          <p:cNvSpPr txBox="1"/>
          <p:nvPr/>
        </p:nvSpPr>
        <p:spPr>
          <a:xfrm>
            <a:off x="3450088" y="549275"/>
            <a:ext cx="52918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BR" sz="3600" b="1" dirty="0">
                <a:solidFill>
                  <a:srgbClr val="FF951C"/>
                </a:solidFill>
                <a:latin typeface="Bagatela Medium" pitchFamily="2" charset="77"/>
              </a:rPr>
              <a:t>Formulação do problema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1E49A6-05CC-CB42-90E3-F699C5490E8D}"/>
              </a:ext>
            </a:extLst>
          </p:cNvPr>
          <p:cNvSpPr txBox="1"/>
          <p:nvPr/>
        </p:nvSpPr>
        <p:spPr>
          <a:xfrm>
            <a:off x="2162071" y="5536650"/>
            <a:ext cx="78678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FIGURA 4 – Variação do preço por litro do etanol em Santa Rita do Sapucaí, MG</a:t>
            </a:r>
          </a:p>
          <a:p>
            <a:r>
              <a:rPr lang="en-BR" dirty="0">
                <a:solidFill>
                  <a:schemeClr val="bg1"/>
                </a:solidFill>
                <a:latin typeface="Bagatela Medium" pitchFamily="2" charset="77"/>
              </a:rPr>
              <a:t>FONTE: Elaboração própria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D42BCD72-D796-4996-82A1-9088FE4F815C}"/>
              </a:ext>
            </a:extLst>
          </p:cNvPr>
          <p:cNvGraphicFramePr/>
          <p:nvPr/>
        </p:nvGraphicFramePr>
        <p:xfrm>
          <a:off x="3109912" y="1390650"/>
          <a:ext cx="5972175" cy="4076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0795685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2039</Words>
  <Application>Microsoft Macintosh PowerPoint</Application>
  <PresentationFormat>Widescreen</PresentationFormat>
  <Paragraphs>355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0" baseType="lpstr">
      <vt:lpstr>Arial</vt:lpstr>
      <vt:lpstr>Bagatela Medium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Mateus José Barbosa</dc:creator>
  <cp:lastModifiedBy>Mateus José Barbosa</cp:lastModifiedBy>
  <cp:revision>25</cp:revision>
  <dcterms:created xsi:type="dcterms:W3CDTF">2020-12-02T12:12:57Z</dcterms:created>
  <dcterms:modified xsi:type="dcterms:W3CDTF">2020-12-02T21:31:37Z</dcterms:modified>
</cp:coreProperties>
</file>

<file path=docProps/thumbnail.jpeg>
</file>